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29" r:id="rId2"/>
    <p:sldId id="396" r:id="rId3"/>
    <p:sldId id="318" r:id="rId4"/>
    <p:sldId id="332" r:id="rId5"/>
    <p:sldId id="339" r:id="rId6"/>
    <p:sldId id="341" r:id="rId7"/>
    <p:sldId id="408" r:id="rId8"/>
    <p:sldId id="399" r:id="rId9"/>
    <p:sldId id="385" r:id="rId10"/>
    <p:sldId id="398" r:id="rId11"/>
    <p:sldId id="387" r:id="rId12"/>
    <p:sldId id="397" r:id="rId13"/>
    <p:sldId id="401" r:id="rId14"/>
    <p:sldId id="402" r:id="rId15"/>
    <p:sldId id="350" r:id="rId16"/>
    <p:sldId id="389" r:id="rId17"/>
    <p:sldId id="391" r:id="rId18"/>
    <p:sldId id="359" r:id="rId19"/>
    <p:sldId id="395" r:id="rId20"/>
    <p:sldId id="372" r:id="rId21"/>
    <p:sldId id="411" r:id="rId22"/>
    <p:sldId id="371" r:id="rId23"/>
    <p:sldId id="376" r:id="rId24"/>
    <p:sldId id="412" r:id="rId25"/>
    <p:sldId id="403" r:id="rId26"/>
    <p:sldId id="370" r:id="rId27"/>
    <p:sldId id="375" r:id="rId28"/>
    <p:sldId id="392" r:id="rId29"/>
    <p:sldId id="362" r:id="rId30"/>
    <p:sldId id="405" r:id="rId31"/>
    <p:sldId id="413" r:id="rId32"/>
    <p:sldId id="404" r:id="rId33"/>
    <p:sldId id="407" r:id="rId34"/>
    <p:sldId id="363" r:id="rId35"/>
    <p:sldId id="414" r:id="rId36"/>
    <p:sldId id="390" r:id="rId37"/>
    <p:sldId id="344" r:id="rId38"/>
    <p:sldId id="410" r:id="rId39"/>
    <p:sldId id="409" r:id="rId40"/>
    <p:sldId id="368" r:id="rId41"/>
    <p:sldId id="374" r:id="rId42"/>
    <p:sldId id="360" r:id="rId43"/>
    <p:sldId id="415" r:id="rId44"/>
    <p:sldId id="393" r:id="rId45"/>
    <p:sldId id="364" r:id="rId46"/>
    <p:sldId id="365" r:id="rId47"/>
    <p:sldId id="394" r:id="rId48"/>
    <p:sldId id="366" r:id="rId49"/>
    <p:sldId id="367" r:id="rId50"/>
    <p:sldId id="381" r:id="rId51"/>
    <p:sldId id="388" r:id="rId52"/>
    <p:sldId id="299" r:id="rId53"/>
  </p:sldIdLst>
  <p:sldSz cx="9144000" cy="5143500" type="screen16x9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5" userDrawn="1">
          <p15:clr>
            <a:srgbClr val="A4A3A4"/>
          </p15:clr>
        </p15:guide>
        <p15:guide id="2" orient="horz" pos="327" userDrawn="1">
          <p15:clr>
            <a:srgbClr val="A4A3A4"/>
          </p15:clr>
        </p15:guide>
        <p15:guide id="3" orient="horz" pos="179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67" userDrawn="1">
          <p15:clr>
            <a:srgbClr val="A4A3A4"/>
          </p15:clr>
        </p15:guide>
        <p15:guide id="6" pos="51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8A22F"/>
    <a:srgbClr val="F15A25"/>
    <a:srgbClr val="F79C78"/>
    <a:srgbClr val="89439F"/>
    <a:srgbClr val="B88EC5"/>
    <a:srgbClr val="7AA22F"/>
    <a:srgbClr val="FFD22A"/>
    <a:srgbClr val="F8C9A7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9" autoAdjust="0"/>
    <p:restoredTop sz="91086" autoAdjust="0"/>
  </p:normalViewPr>
  <p:slideViewPr>
    <p:cSldViewPr snapToGrid="0" showGuides="1">
      <p:cViewPr varScale="1">
        <p:scale>
          <a:sx n="125" d="100"/>
          <a:sy n="125" d="100"/>
        </p:scale>
        <p:origin x="72" y="571"/>
      </p:cViewPr>
      <p:guideLst>
        <p:guide orient="horz" pos="3015"/>
        <p:guide orient="horz" pos="327"/>
        <p:guide orient="horz" pos="1790"/>
        <p:guide pos="2880"/>
        <p:guide pos="567"/>
        <p:guide pos="51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mel_1\groups\Mental%20Health\Submissions%20-%20Comments%20(copy%20for%20searching)\MH%20submissions%20meta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4D7028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4B123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F15A2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A52828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rgbClr val="8956A3"/>
              </a:solidFill>
              <a:ln>
                <a:noFill/>
              </a:ln>
              <a:effectLst/>
            </c:spPr>
          </c:dPt>
          <c:dPt>
            <c:idx val="7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</c:dPt>
          <c:dPt>
            <c:idx val="8"/>
            <c:bubble3D val="0"/>
            <c:spPr>
              <a:solidFill>
                <a:srgbClr val="78A22F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3090574074074074"/>
                  <c:y val="0.17167326388888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63048148148148"/>
                  <c:y val="-7.90071180555555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2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11814814814816"/>
                      <c:h val="0.1617927083333333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8025185185185185E-2"/>
                  <c:y val="-0.119774652777777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620370370370366"/>
                  <c:y val="-9.48118055555555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325925925925925E-3"/>
                  <c:y val="4.9705381944444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2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67240740740739"/>
                      <c:h val="0.1192170138888888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2.4504629629629655E-3"/>
                  <c:y val="6.3103298611111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2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96314814814811"/>
                      <c:h val="0.1103975694444444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8.2314814814814872E-3"/>
                  <c:y val="3.8519270833333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2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192537037037038"/>
                      <c:h val="0.16772395833333328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6.2155555555555558E-3"/>
                  <c:y val="-4.15215277777778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2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190685185185185"/>
                      <c:h val="0.12362673611111111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8.7451851851851892E-2"/>
                  <c:y val="0.180680555555555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2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'Briefing charts'!$A$5:$A$13</c:f>
              <c:strCache>
                <c:ptCount val="9"/>
                <c:pt idx="0">
                  <c:v>Peak body</c:v>
                </c:pt>
                <c:pt idx="1">
                  <c:v>Service provider</c:v>
                </c:pt>
                <c:pt idx="2">
                  <c:v>User</c:v>
                </c:pt>
                <c:pt idx="3">
                  <c:v>Carer or family member </c:v>
                </c:pt>
                <c:pt idx="4">
                  <c:v>Academic or researcher </c:v>
                </c:pt>
                <c:pt idx="5">
                  <c:v>Mental health worker</c:v>
                </c:pt>
                <c:pt idx="6">
                  <c:v>Government or government agency</c:v>
                </c:pt>
                <c:pt idx="7">
                  <c:v>Employer or manager </c:v>
                </c:pt>
                <c:pt idx="8">
                  <c:v>Other</c:v>
                </c:pt>
              </c:strCache>
            </c:strRef>
          </c:cat>
          <c:val>
            <c:numRef>
              <c:f>'Briefing charts'!$B$5:$B$13</c:f>
              <c:numCache>
                <c:formatCode>General</c:formatCode>
                <c:ptCount val="9"/>
                <c:pt idx="0">
                  <c:v>165</c:v>
                </c:pt>
                <c:pt idx="1">
                  <c:v>130</c:v>
                </c:pt>
                <c:pt idx="2">
                  <c:v>105</c:v>
                </c:pt>
                <c:pt idx="3">
                  <c:v>94</c:v>
                </c:pt>
                <c:pt idx="4">
                  <c:v>49</c:v>
                </c:pt>
                <c:pt idx="5">
                  <c:v>35</c:v>
                </c:pt>
                <c:pt idx="6">
                  <c:v>29</c:v>
                </c:pt>
                <c:pt idx="7">
                  <c:v>15</c:v>
                </c:pt>
                <c:pt idx="8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900" spc="20" baseline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848" tIns="47423" rIns="94848" bIns="47423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848" tIns="47423" rIns="94848" bIns="47423" rtlCol="0"/>
          <a:lstStyle>
            <a:lvl1pPr algn="r">
              <a:defRPr sz="1200"/>
            </a:lvl1pPr>
          </a:lstStyle>
          <a:p>
            <a:fld id="{241CA362-8A64-4C0E-AF89-A7B39A880891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4848" tIns="47423" rIns="94848" bIns="47423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4848" tIns="47423" rIns="94848" bIns="47423" rtlCol="0" anchor="b"/>
          <a:lstStyle>
            <a:lvl1pPr algn="r">
              <a:defRPr sz="1200"/>
            </a:lvl1pPr>
          </a:lstStyle>
          <a:p>
            <a:fld id="{ECFD05BE-CA6C-4C88-B087-07A5FF8789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1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848" tIns="47423" rIns="94848" bIns="47423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848" tIns="47423" rIns="94848" bIns="47423" rtlCol="0"/>
          <a:lstStyle>
            <a:lvl1pPr algn="r">
              <a:defRPr sz="1200"/>
            </a:lvl1pPr>
          </a:lstStyle>
          <a:p>
            <a:fld id="{A46F0F89-FF74-4342-8BE2-EE0B71D5E6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3" rIns="94848" bIns="4742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4848" tIns="47423" rIns="94848" bIns="474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4848" tIns="47423" rIns="94848" bIns="47423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4848" tIns="47423" rIns="94848" bIns="47423" rtlCol="0" anchor="b"/>
          <a:lstStyle>
            <a:lvl1pPr algn="r">
              <a:defRPr sz="1200"/>
            </a:lvl1pPr>
          </a:lstStyle>
          <a:p>
            <a:fld id="{4057C3FE-26A4-4016-9A9C-79AF3EE619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93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692" indent="-236692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9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at 30 June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429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Percentage of people deeply and marginally socially excluded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61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692" indent="-236692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C3FE-26A4-4016-9A9C-79AF3EE619F6}" type="slidenum">
              <a:rPr lang="en-AU" smtClean="0">
                <a:solidFill>
                  <a:prstClr val="black"/>
                </a:solidFill>
              </a:rPr>
              <a:pPr/>
              <a:t>51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1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singl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/>
          <p:cNvSpPr/>
          <p:nvPr userDrawn="1"/>
        </p:nvSpPr>
        <p:spPr>
          <a:xfrm>
            <a:off x="0" y="3529781"/>
            <a:ext cx="9154473" cy="16137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6404" y="1256659"/>
            <a:ext cx="6708964" cy="1077218"/>
          </a:xfrm>
        </p:spPr>
        <p:txBody>
          <a:bodyPr wrap="square" anchor="t" anchorCtr="0">
            <a:spAutoFit/>
          </a:bodyPr>
          <a:lstStyle>
            <a:lvl1pPr algn="l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Single speaker presentation title, one or more lines</a:t>
            </a:r>
            <a:endParaRPr lang="en-AU" dirty="0"/>
          </a:p>
        </p:txBody>
      </p:sp>
      <p:sp>
        <p:nvSpPr>
          <p:cNvPr id="257" name="Text Placeholder 25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6919" y="3856876"/>
            <a:ext cx="5454651" cy="35330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Event name, location and date</a:t>
            </a:r>
            <a:endParaRPr lang="en-AU" dirty="0"/>
          </a:p>
        </p:txBody>
      </p:sp>
      <p:pic>
        <p:nvPicPr>
          <p:cNvPr id="255" name="Picture 2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5" y="294258"/>
            <a:ext cx="2725341" cy="660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33" y="1956390"/>
            <a:ext cx="3195140" cy="3194197"/>
          </a:xfrm>
          <a:prstGeom prst="rect">
            <a:avLst/>
          </a:prstGeom>
        </p:spPr>
      </p:pic>
      <p:sp>
        <p:nvSpPr>
          <p:cNvPr id="8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596919" y="4323534"/>
            <a:ext cx="5454651" cy="35330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name, presenter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490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Multip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255"/>
          <p:cNvSpPr/>
          <p:nvPr userDrawn="1"/>
        </p:nvSpPr>
        <p:spPr>
          <a:xfrm>
            <a:off x="0" y="2759006"/>
            <a:ext cx="9154473" cy="2384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6404" y="1256659"/>
            <a:ext cx="7770356" cy="945521"/>
          </a:xfrm>
        </p:spPr>
        <p:txBody>
          <a:bodyPr wrap="square" anchor="t" anchorCtr="0">
            <a:noAutofit/>
          </a:bodyPr>
          <a:lstStyle>
            <a:lvl1pPr algn="l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Multiple speaker presentation title, one or two lines</a:t>
            </a:r>
            <a:endParaRPr lang="en-AU" dirty="0"/>
          </a:p>
        </p:txBody>
      </p:sp>
      <p:sp>
        <p:nvSpPr>
          <p:cNvPr id="257" name="Text Placeholder 25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6919" y="2202180"/>
            <a:ext cx="5454651" cy="35330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Event name, location and date</a:t>
            </a:r>
            <a:endParaRPr lang="en-AU" dirty="0"/>
          </a:p>
        </p:txBody>
      </p:sp>
      <p:sp>
        <p:nvSpPr>
          <p:cNvPr id="266" name="Text Placeholder 265"/>
          <p:cNvSpPr>
            <a:spLocks noGrp="1"/>
          </p:cNvSpPr>
          <p:nvPr>
            <p:ph type="body" sz="quarter" idx="15" hasCustomPrompt="1"/>
          </p:nvPr>
        </p:nvSpPr>
        <p:spPr>
          <a:xfrm>
            <a:off x="596405" y="2895534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1 name, title</a:t>
            </a:r>
            <a:endParaRPr lang="en-AU" dirty="0"/>
          </a:p>
        </p:txBody>
      </p:sp>
      <p:pic>
        <p:nvPicPr>
          <p:cNvPr id="255" name="Picture 2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5" y="294258"/>
            <a:ext cx="2725341" cy="660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33" y="1956390"/>
            <a:ext cx="3195140" cy="3194197"/>
          </a:xfrm>
          <a:prstGeom prst="rect">
            <a:avLst/>
          </a:prstGeom>
        </p:spPr>
      </p:pic>
      <p:sp>
        <p:nvSpPr>
          <p:cNvPr id="8" name="Text Placeholder 265"/>
          <p:cNvSpPr>
            <a:spLocks noGrp="1"/>
          </p:cNvSpPr>
          <p:nvPr>
            <p:ph type="body" sz="quarter" idx="16" hasCustomPrompt="1"/>
          </p:nvPr>
        </p:nvSpPr>
        <p:spPr>
          <a:xfrm>
            <a:off x="596405" y="3452360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2 name, title</a:t>
            </a:r>
            <a:endParaRPr lang="en-AU" dirty="0"/>
          </a:p>
        </p:txBody>
      </p:sp>
      <p:sp>
        <p:nvSpPr>
          <p:cNvPr id="9" name="Text Placeholder 265"/>
          <p:cNvSpPr>
            <a:spLocks noGrp="1"/>
          </p:cNvSpPr>
          <p:nvPr>
            <p:ph type="body" sz="quarter" idx="17" hasCustomPrompt="1"/>
          </p:nvPr>
        </p:nvSpPr>
        <p:spPr>
          <a:xfrm>
            <a:off x="596405" y="4009186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1 name, title</a:t>
            </a:r>
            <a:endParaRPr lang="en-AU" dirty="0"/>
          </a:p>
        </p:txBody>
      </p:sp>
      <p:sp>
        <p:nvSpPr>
          <p:cNvPr id="10" name="Text Placeholder 265"/>
          <p:cNvSpPr>
            <a:spLocks noGrp="1"/>
          </p:cNvSpPr>
          <p:nvPr>
            <p:ph type="body" sz="quarter" idx="18" hasCustomPrompt="1"/>
          </p:nvPr>
        </p:nvSpPr>
        <p:spPr>
          <a:xfrm>
            <a:off x="596405" y="4566012"/>
            <a:ext cx="2236392" cy="433553"/>
          </a:xfrm>
          <a:noFill/>
        </p:spPr>
        <p:txBody>
          <a:bodyPr wrap="none" lIns="252000" tIns="108000" rIns="180000" bIns="108000" anchor="ctr">
            <a:spAutoFit/>
          </a:bodyPr>
          <a:lstStyle>
            <a:lvl1pPr marL="0" indent="0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 2 name,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39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27141" y="4677217"/>
            <a:ext cx="645735" cy="39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424609" cy="461665"/>
          </a:xfrm>
        </p:spPr>
        <p:txBody>
          <a:bodyPr wrap="none" anchor="t" anchorCtr="0">
            <a:sp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34563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2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6362509" y="4677219"/>
            <a:ext cx="1624511" cy="39720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740" y="4677217"/>
            <a:ext cx="402674" cy="397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tIns="90000" bIns="90000" anchor="ctr">
            <a:spAutoFit/>
          </a:bodyPr>
          <a:lstStyle>
            <a:lvl1pPr algn="ctr"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" y="180974"/>
            <a:ext cx="162668" cy="323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4536" y="4678820"/>
            <a:ext cx="198341" cy="3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027141" y="4677217"/>
            <a:ext cx="645735" cy="39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6362509" y="4686306"/>
            <a:ext cx="1624511" cy="379026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lIns="144000" tIns="72000" rIns="144000" bIns="90000" anchor="ctr">
            <a:sp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740" y="4677217"/>
            <a:ext cx="402674" cy="3972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tIns="90000" bIns="90000" anchor="ctr">
            <a:spAutoFit/>
          </a:bodyPr>
          <a:lstStyle>
            <a:lvl1pPr algn="ctr"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4536" y="4678820"/>
            <a:ext cx="198341" cy="394874"/>
          </a:xfrm>
          <a:prstGeom prst="rect">
            <a:avLst/>
          </a:prstGeom>
        </p:spPr>
      </p:pic>
      <p:sp>
        <p:nvSpPr>
          <p:cNvPr id="10" name="Text Placeholder 256"/>
          <p:cNvSpPr>
            <a:spLocks noGrp="1"/>
          </p:cNvSpPr>
          <p:nvPr>
            <p:ph type="body" sz="quarter" idx="15" hasCustomPrompt="1"/>
          </p:nvPr>
        </p:nvSpPr>
        <p:spPr>
          <a:xfrm>
            <a:off x="86633" y="4676493"/>
            <a:ext cx="3870319" cy="397201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l">
              <a:buNone/>
              <a:defRPr sz="14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attribution details or caption if required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398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4473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10214" y="4064868"/>
            <a:ext cx="1110934" cy="1153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16" y="1358233"/>
            <a:ext cx="2160334" cy="216033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058497" y="1924558"/>
            <a:ext cx="1497183" cy="464331"/>
          </a:xfrm>
          <a:prstGeom prst="rect">
            <a:avLst/>
          </a:prstGeom>
          <a:noFill/>
        </p:spPr>
        <p:txBody>
          <a:bodyPr wrap="none" lIns="180000" tIns="108000" bIns="108000" anchor="ctr" anchorCtr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A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AU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ozprodcom</a:t>
            </a:r>
            <a:endParaRPr lang="en-AU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664459" y="1924558"/>
            <a:ext cx="484638" cy="484638"/>
            <a:chOff x="4664459" y="2212284"/>
            <a:chExt cx="484638" cy="484638"/>
          </a:xfrm>
        </p:grpSpPr>
        <p:sp>
          <p:nvSpPr>
            <p:cNvPr id="12" name="Oval 11"/>
            <p:cNvSpPr/>
            <p:nvPr userDrawn="1"/>
          </p:nvSpPr>
          <p:spPr>
            <a:xfrm>
              <a:off x="4664459" y="2212284"/>
              <a:ext cx="484638" cy="4846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173" y="2325237"/>
              <a:ext cx="335210" cy="27268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28" y="2585782"/>
            <a:ext cx="484638" cy="4846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058497" y="2571750"/>
            <a:ext cx="2601651" cy="464331"/>
          </a:xfrm>
          <a:prstGeom prst="rect">
            <a:avLst/>
          </a:prstGeom>
          <a:noFill/>
        </p:spPr>
        <p:txBody>
          <a:bodyPr wrap="none" lIns="180000" tIns="108000" bIns="108000" anchor="ctr" anchorCtr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AU" sz="16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AU" sz="16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productivitycommission</a:t>
            </a:r>
            <a:endParaRPr lang="en-AU" sz="16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8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27141" y="4677217"/>
            <a:ext cx="645735" cy="396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424609" cy="461665"/>
          </a:xfrm>
        </p:spPr>
        <p:txBody>
          <a:bodyPr wrap="none" anchor="t" anchorCtr="0">
            <a:sp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34563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2" name="Text Placeholder 256"/>
          <p:cNvSpPr>
            <a:spLocks noGrp="1"/>
          </p:cNvSpPr>
          <p:nvPr>
            <p:ph type="body" sz="quarter" idx="14" hasCustomPrompt="1"/>
          </p:nvPr>
        </p:nvSpPr>
        <p:spPr>
          <a:xfrm>
            <a:off x="6362509" y="4677219"/>
            <a:ext cx="1624511" cy="39720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44000" tIns="90000" rIns="144000" bIns="90000" anchor="ctr">
            <a:spAutoFit/>
          </a:bodyPr>
          <a:lstStyle>
            <a:lvl1pPr marL="0" indent="0" algn="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740" y="4677217"/>
            <a:ext cx="402674" cy="397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tIns="90000" bIns="90000" anchor="ctr">
            <a:spAutoFit/>
          </a:bodyPr>
          <a:lstStyle>
            <a:lvl1pPr algn="ctr"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657B52-D046-4802-A3DE-55E7ED70298C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" y="180974"/>
            <a:ext cx="162668" cy="323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4536" y="4678820"/>
            <a:ext cx="198341" cy="3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3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10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96404" y="1256659"/>
            <a:ext cx="6708964" cy="584775"/>
          </a:xfrm>
        </p:spPr>
        <p:txBody>
          <a:bodyPr/>
          <a:lstStyle/>
          <a:p>
            <a:r>
              <a:rPr lang="en-AU" dirty="0" smtClean="0"/>
              <a:t>Mental Health Inquiry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96404" y="3787207"/>
            <a:ext cx="5454651" cy="353305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Mental Health Australia, 31 October 2019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96404" y="4227739"/>
            <a:ext cx="4236337" cy="710020"/>
          </a:xfrm>
        </p:spPr>
        <p:txBody>
          <a:bodyPr>
            <a:normAutofit/>
          </a:bodyPr>
          <a:lstStyle/>
          <a:p>
            <a:r>
              <a:rPr lang="en-AU" dirty="0" smtClean="0"/>
              <a:t>Stephen King</a:t>
            </a:r>
            <a:r>
              <a:rPr lang="en-AU" dirty="0"/>
              <a:t>, </a:t>
            </a:r>
            <a:r>
              <a:rPr lang="en-AU" dirty="0" smtClean="0"/>
              <a:t>Commissioner</a:t>
            </a:r>
          </a:p>
          <a:p>
            <a:r>
              <a:rPr lang="en-AU" dirty="0" smtClean="0"/>
              <a:t>Julie Abramson, Commissioner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22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5541902" cy="461665"/>
          </a:xfrm>
        </p:spPr>
        <p:txBody>
          <a:bodyPr/>
          <a:lstStyle/>
          <a:p>
            <a:r>
              <a:rPr lang="en-US" dirty="0"/>
              <a:t>Prevalence differs by characteristics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019739" y="4677219"/>
            <a:ext cx="967281" cy="397201"/>
          </a:xfrm>
        </p:spPr>
        <p:txBody>
          <a:bodyPr/>
          <a:lstStyle/>
          <a:p>
            <a:r>
              <a:rPr lang="en-AU" dirty="0" smtClean="0"/>
              <a:t>Findings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10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56" y="647850"/>
            <a:ext cx="2149993" cy="2049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55" y="2899346"/>
            <a:ext cx="2149993" cy="2048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976" y="573731"/>
            <a:ext cx="2151219" cy="2197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975" y="2751107"/>
            <a:ext cx="2149994" cy="219663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070252" y="684628"/>
            <a:ext cx="0" cy="426311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407858" y="2778991"/>
            <a:ext cx="5499382" cy="1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0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028667" cy="461665"/>
          </a:xfrm>
        </p:spPr>
        <p:txBody>
          <a:bodyPr/>
          <a:lstStyle/>
          <a:p>
            <a:r>
              <a:rPr lang="en-AU" dirty="0" smtClean="0"/>
              <a:t>Suicide and mental illness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9739" y="4677219"/>
            <a:ext cx="967281" cy="397201"/>
          </a:xfrm>
        </p:spPr>
        <p:txBody>
          <a:bodyPr/>
          <a:lstStyle/>
          <a:p>
            <a:r>
              <a:rPr lang="en-AU" dirty="0" smtClean="0"/>
              <a:t>Findings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96482" y="4828197"/>
            <a:ext cx="58691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Source: ABS (2018, </a:t>
            </a:r>
            <a:r>
              <a:rPr lang="en-AU" sz="900" dirty="0" err="1">
                <a:latin typeface="Arial" panose="020B0604020202020204" pitchFamily="34" charset="0"/>
                <a:cs typeface="Arial" panose="020B0604020202020204" pitchFamily="34" charset="0"/>
              </a:rPr>
              <a:t>2019b</a:t>
            </a:r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). 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4" y="1270106"/>
            <a:ext cx="6317849" cy="34071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7637" y="1323668"/>
            <a:ext cx="2796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Almost two-thirds of people who die by suicide had a diagnosed mental </a:t>
            </a:r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illness …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7637" y="2666914"/>
            <a:ext cx="2796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… and two-thirds had an associated psychosocial risk factor, such as divorce.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6950942" cy="830997"/>
          </a:xfrm>
        </p:spPr>
        <p:txBody>
          <a:bodyPr/>
          <a:lstStyle/>
          <a:p>
            <a:r>
              <a:rPr lang="en-AU" dirty="0"/>
              <a:t>Intentional self-harm accounts for the highest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number </a:t>
            </a:r>
            <a:r>
              <a:rPr lang="en-AU" dirty="0"/>
              <a:t>of years of potential life </a:t>
            </a:r>
            <a:r>
              <a:rPr lang="en-AU" dirty="0" smtClean="0"/>
              <a:t>lost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019739" y="4677219"/>
            <a:ext cx="967281" cy="397201"/>
          </a:xfrm>
        </p:spPr>
        <p:txBody>
          <a:bodyPr/>
          <a:lstStyle/>
          <a:p>
            <a:r>
              <a:rPr lang="en-AU" dirty="0" smtClean="0"/>
              <a:t>Findings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25" y="1163919"/>
            <a:ext cx="6332346" cy="33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7" y="1021960"/>
            <a:ext cx="6898313" cy="368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7207422" cy="461665"/>
          </a:xfrm>
        </p:spPr>
        <p:txBody>
          <a:bodyPr/>
          <a:lstStyle/>
          <a:p>
            <a:r>
              <a:rPr lang="en-AU" dirty="0"/>
              <a:t>Suicide rates tend to be higher in </a:t>
            </a:r>
            <a:r>
              <a:rPr lang="en-AU" dirty="0" smtClean="0"/>
              <a:t>regional areas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019739" y="4677219"/>
            <a:ext cx="967281" cy="397201"/>
          </a:xfrm>
        </p:spPr>
        <p:txBody>
          <a:bodyPr/>
          <a:lstStyle/>
          <a:p>
            <a:r>
              <a:rPr lang="en-AU" dirty="0" smtClean="0"/>
              <a:t>Findings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439843" y="760350"/>
            <a:ext cx="5408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Age-standardised </a:t>
            </a:r>
            <a:r>
              <a:rPr lang="en-AU" sz="1100" b="1" dirty="0">
                <a:latin typeface="Arial" panose="020B0604020202020204" pitchFamily="34" charset="0"/>
                <a:cs typeface="Arial" panose="020B0604020202020204" pitchFamily="34" charset="0"/>
              </a:rPr>
              <a:t>suicide rate per 100 000 people, 2018</a:t>
            </a:r>
          </a:p>
        </p:txBody>
      </p:sp>
    </p:spTree>
    <p:extLst>
      <p:ext uri="{BB962C8B-B14F-4D97-AF65-F5344CB8AC3E}">
        <p14:creationId xmlns:p14="http://schemas.microsoft.com/office/powerpoint/2010/main" val="24153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6322565" cy="830997"/>
          </a:xfrm>
        </p:spPr>
        <p:txBody>
          <a:bodyPr/>
          <a:lstStyle/>
          <a:p>
            <a:r>
              <a:rPr lang="en-AU" dirty="0"/>
              <a:t>Mental health related service use is lower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in </a:t>
            </a:r>
            <a:r>
              <a:rPr lang="en-AU" dirty="0"/>
              <a:t>regional and remote </a:t>
            </a:r>
            <a:r>
              <a:rPr lang="en-AU" dirty="0" smtClean="0"/>
              <a:t>areas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019739" y="4677219"/>
            <a:ext cx="967281" cy="397201"/>
          </a:xfrm>
        </p:spPr>
        <p:txBody>
          <a:bodyPr/>
          <a:lstStyle/>
          <a:p>
            <a:r>
              <a:rPr lang="en-AU" dirty="0" smtClean="0"/>
              <a:t>Findings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14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996" y="1064780"/>
            <a:ext cx="3721722" cy="37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5530681" cy="461665"/>
          </a:xfrm>
        </p:spPr>
        <p:txBody>
          <a:bodyPr/>
          <a:lstStyle/>
          <a:p>
            <a:r>
              <a:rPr lang="en-AU" dirty="0" smtClean="0"/>
              <a:t>What is the cost of mental ill-health?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9739" y="4677219"/>
            <a:ext cx="967281" cy="397201"/>
          </a:xfrm>
        </p:spPr>
        <p:txBody>
          <a:bodyPr/>
          <a:lstStyle/>
          <a:p>
            <a:r>
              <a:rPr lang="en-AU" dirty="0" smtClean="0"/>
              <a:t>Findings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585083" y="1132664"/>
            <a:ext cx="4133616" cy="5029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expenditure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05" y="1030181"/>
            <a:ext cx="4317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$43 to $51 billion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5083" y="1794858"/>
            <a:ext cx="3038463" cy="37829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ealthcare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</a:p>
          <a:p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(such as housing, education, justice</a:t>
            </a: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8403" y="1738067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 billion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5083" y="2270496"/>
            <a:ext cx="3038463" cy="37829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productivity</a:t>
            </a:r>
          </a:p>
          <a:p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(lower employment, absenteeism and presenteeism)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3777" y="2213705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 to $18 billion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5083" y="2746134"/>
            <a:ext cx="3038463" cy="37829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care</a:t>
            </a:r>
          </a:p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by family and friends)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8403" y="2689343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 billion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5082" y="3622293"/>
            <a:ext cx="4133617" cy="502920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Diminished health and reduced life expectancy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1015" y="351981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$130 billion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2154757" cy="461665"/>
          </a:xfrm>
        </p:spPr>
        <p:txBody>
          <a:bodyPr/>
          <a:lstStyle/>
          <a:p>
            <a:r>
              <a:rPr lang="en-AU" dirty="0" smtClean="0"/>
              <a:t>Reform areas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612577" y="4677219"/>
            <a:ext cx="1374443" cy="397201"/>
          </a:xfrm>
        </p:spPr>
        <p:txBody>
          <a:bodyPr/>
          <a:lstStyle/>
          <a:p>
            <a:r>
              <a:rPr lang="en-AU" dirty="0" smtClean="0"/>
              <a:t>Reform areas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853440" y="787035"/>
            <a:ext cx="7580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dirty="0" smtClean="0"/>
              <a:t>Close critical gaps in healthcare services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dirty="0" smtClean="0"/>
              <a:t>Investment in services beyond health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AU" dirty="0"/>
              <a:t>Prevention &amp; early </a:t>
            </a:r>
            <a:r>
              <a:rPr lang="en-AU" dirty="0" smtClean="0"/>
              <a:t>intervention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dirty="0" smtClean="0"/>
              <a:t>Getting people into work and helping them to remain there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dirty="0" smtClean="0"/>
              <a:t>Care navigation, coordination, governance and funding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17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2" y="112066"/>
            <a:ext cx="8084264" cy="1200329"/>
          </a:xfrm>
        </p:spPr>
        <p:txBody>
          <a:bodyPr/>
          <a:lstStyle/>
          <a:p>
            <a:r>
              <a:rPr lang="en-AU" dirty="0"/>
              <a:t>1</a:t>
            </a:r>
            <a:r>
              <a:rPr lang="en-AU" dirty="0" smtClean="0"/>
              <a:t>. Close critical gaps in healthcare services… </a:t>
            </a:r>
            <a:br>
              <a:rPr lang="en-AU" dirty="0" smtClean="0"/>
            </a:br>
            <a:r>
              <a:rPr lang="en-AU" dirty="0" smtClean="0"/>
              <a:t>                            </a:t>
            </a:r>
            <a:r>
              <a:rPr lang="en-AU" i="1" dirty="0" smtClean="0">
                <a:solidFill>
                  <a:schemeClr val="bg2"/>
                </a:solidFill>
              </a:rPr>
              <a:t>… what </a:t>
            </a:r>
            <a:r>
              <a:rPr lang="en-AU" i="1" dirty="0">
                <a:solidFill>
                  <a:schemeClr val="bg2"/>
                </a:solidFill>
              </a:rPr>
              <a:t>problems are we addressing?</a:t>
            </a:r>
            <a:r>
              <a:rPr lang="en-AU" i="1" dirty="0"/>
              <a:t/>
            </a:r>
            <a:br>
              <a:rPr lang="en-AU" i="1" dirty="0"/>
            </a:br>
            <a:endParaRPr lang="en-AU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17</a:t>
            </a:fld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74632" y="712230"/>
            <a:ext cx="8500427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Treatment tacked onto systems designed around physical illness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Too often, the views/preferences of consumers and their carers get ignored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dirty="0" smtClean="0"/>
              <a:t>Services are often unconnected, lacking clear pathways and communication between healthcare providers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Significant service gaps for some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GPs – as gateways and gatekeepers – too often lack mental health knowledge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face-to-face psychological therapy consistent with treatment needs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specialised mental healthcare professionals in regional and remote areas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alternatives to hospital </a:t>
            </a:r>
            <a:r>
              <a:rPr lang="en-AU" dirty="0" err="1" smtClean="0"/>
              <a:t>EDs</a:t>
            </a:r>
            <a:r>
              <a:rPr lang="en-AU" dirty="0" smtClean="0"/>
              <a:t> for people in crisis or needing after-hours care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community bed-based services as alternative to acute inpatient services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child and adolescent mental healthcare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553266" y="4677219"/>
            <a:ext cx="1433754" cy="397201"/>
          </a:xfrm>
        </p:spPr>
        <p:txBody>
          <a:bodyPr/>
          <a:lstStyle/>
          <a:p>
            <a:r>
              <a:rPr lang="en-AU" dirty="0" smtClean="0"/>
              <a:t>Reform area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20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714752" cy="461665"/>
          </a:xfrm>
        </p:spPr>
        <p:txBody>
          <a:bodyPr/>
          <a:lstStyle/>
          <a:p>
            <a:r>
              <a:rPr lang="en-AU" dirty="0"/>
              <a:t>1</a:t>
            </a:r>
            <a:r>
              <a:rPr lang="en-AU" dirty="0" smtClean="0"/>
              <a:t>. Improving </a:t>
            </a:r>
            <a:r>
              <a:rPr lang="en-AU" dirty="0"/>
              <a:t>mental healthcare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18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Expanded online portal for consumers, with timely &amp; linked-up referral processes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face-to-face psychological therapy at a level commensurate with treatment needs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the peer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family-focused &amp; carer-inclusive 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psychiatric advice to GPs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care plan with electronic sharing of information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clinician-supported online treatment options 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of acute &amp; non-acute beds &amp; ambulatory services that reflect regionally assessed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the ED experience &amp; provide alternatives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health expertise as support to police &amp; paramedics</a:t>
              </a:r>
            </a:p>
            <a:p>
              <a:endParaRPr lang="en-A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child &amp; adolescent mental health beds separate to adults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Navigation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platform for mental health referral pathways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 coordinators for consumers with the most complex care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mental health nurse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Widen access to psychological therapy &amp; psychiatric assessment by video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Rigorous evaluation of Better Access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3483646" cy="461665"/>
          </a:xfrm>
        </p:spPr>
        <p:txBody>
          <a:bodyPr/>
          <a:lstStyle/>
          <a:p>
            <a:r>
              <a:rPr lang="en-AU" dirty="0" smtClean="0"/>
              <a:t>Stepped model of care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19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342898"/>
            <a:ext cx="6809616" cy="41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92" y="118122"/>
            <a:ext cx="2900153" cy="461665"/>
          </a:xfrm>
        </p:spPr>
        <p:txBody>
          <a:bodyPr/>
          <a:lstStyle/>
          <a:p>
            <a:r>
              <a:rPr lang="en-US" dirty="0"/>
              <a:t>Why a PC inquiry?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726611" y="1119897"/>
            <a:ext cx="565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/>
              <a:t>Problems and solutions lie beyond the clinical areas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/>
              <a:t>Multiple governments required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 smtClean="0"/>
              <a:t>Magnitude of costs for Australia </a:t>
            </a:r>
            <a:br>
              <a:rPr lang="en-AU" dirty="0" smtClean="0"/>
            </a:br>
            <a:r>
              <a:rPr lang="en-AU" dirty="0" smtClean="0"/>
              <a:t>… and the potential benefits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36"/>
          <a:stretch/>
        </p:blipFill>
        <p:spPr>
          <a:xfrm>
            <a:off x="2859641" y="2920436"/>
            <a:ext cx="2651528" cy="181305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205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714752" cy="461665"/>
          </a:xfrm>
        </p:spPr>
        <p:txBody>
          <a:bodyPr/>
          <a:lstStyle/>
          <a:p>
            <a:r>
              <a:rPr lang="en-AU" dirty="0"/>
              <a:t>1</a:t>
            </a:r>
            <a:r>
              <a:rPr lang="en-AU" dirty="0" smtClean="0"/>
              <a:t>. Improving </a:t>
            </a:r>
            <a:r>
              <a:rPr lang="en-AU" dirty="0"/>
              <a:t>mental healthcare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20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Expanded online portal for consumers, with timely &amp; linked-up referral processes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face-to-face psychological therapy at a level commensurate with treatment needs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the peer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family-focused &amp; carer-inclusive 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psychiatric advice to GPs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care plan with electronic sharing of information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clinician-supported online treatment options 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of acute &amp; non-acute beds &amp; ambulatory services that reflect regionally assessed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the ED experience &amp; provide alternatives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health expertise as support to police &amp; paramedics</a:t>
              </a:r>
            </a:p>
            <a:p>
              <a:endParaRPr lang="en-A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child &amp; adolescent mental health beds separate to adults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Navigation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platform for mental health referral pathways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 coordinators for consumers with the most complex care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mental health nurse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Widen access to psychological therapy &amp; psychiatric assessment by video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Rigorous evaluation of Better Access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554737" y="2957411"/>
            <a:ext cx="3892830" cy="578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7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714752" cy="461665"/>
          </a:xfrm>
        </p:spPr>
        <p:txBody>
          <a:bodyPr/>
          <a:lstStyle/>
          <a:p>
            <a:r>
              <a:rPr lang="en-AU" dirty="0"/>
              <a:t>1</a:t>
            </a:r>
            <a:r>
              <a:rPr lang="en-AU" dirty="0" smtClean="0"/>
              <a:t>. Improving </a:t>
            </a:r>
            <a:r>
              <a:rPr lang="en-AU" dirty="0"/>
              <a:t>mental healthcare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21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Expanded online portal for consumers, with timely &amp; linked-up referral processes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face-to-face psychological therapy at a level commensurate with treatment needs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the peer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family-focused &amp; carer-inclusive 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psychiatric advice to GPs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care plan with electronic sharing of information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clinician-supported online treatment options 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of acute &amp; non-acute beds &amp; ambulatory services that reflect regionally assessed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the ED experience &amp; provide alternatives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health expertise as support to police &amp; paramedics</a:t>
              </a:r>
            </a:p>
            <a:p>
              <a:endParaRPr lang="en-A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child &amp; adolescent mental health beds separate to adults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Navigation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platform for mental health referral pathways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 coordinators for consumers with the most complex care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mental health nurse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Widen access to psychological therapy &amp; psychiatric assessment by video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Rigorous evaluation of Better Access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374634" y="1573619"/>
            <a:ext cx="4373312" cy="808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45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714752" cy="461665"/>
          </a:xfrm>
        </p:spPr>
        <p:txBody>
          <a:bodyPr/>
          <a:lstStyle/>
          <a:p>
            <a:r>
              <a:rPr lang="en-AU" dirty="0"/>
              <a:t>1</a:t>
            </a:r>
            <a:r>
              <a:rPr lang="en-AU" dirty="0" smtClean="0"/>
              <a:t>. Improving </a:t>
            </a:r>
            <a:r>
              <a:rPr lang="en-AU" dirty="0"/>
              <a:t>mental healthcare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22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Expanded online portal for consumers, with timely &amp; linked-up referral processes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face-to-face psychological therapy at a level commensurate with treatment needs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the peer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family-focused &amp; carer-inclusive 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psychiatric advice to GPs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care plan with electronic sharing of information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clinician-supported online treatment options 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of acute &amp; non-acute beds &amp; ambulatory services that reflect regionally assessed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the ED experience &amp; provide alternatives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health expertise as support to police &amp; paramedics</a:t>
              </a:r>
            </a:p>
            <a:p>
              <a:endParaRPr lang="en-A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child &amp; adolescent mental health beds separate to adults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Navigation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platform for mental health referral pathways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 coordinators for consumers with the most complex care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mental health nurse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Widen access to psychological therapy &amp; psychiatric assessment by video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Rigorous evaluation of Better Access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574158" y="1153634"/>
            <a:ext cx="4113201" cy="59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8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373313" cy="461665"/>
          </a:xfrm>
        </p:spPr>
        <p:txBody>
          <a:bodyPr/>
          <a:lstStyle/>
          <a:p>
            <a:r>
              <a:rPr lang="en-AU" dirty="0"/>
              <a:t>Improving mental healthcare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23</a:t>
            </a:fld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0" y="818547"/>
            <a:ext cx="51909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The shortfall in State and Territory community ambulatory services</a:t>
            </a:r>
            <a:endParaRPr lang="en-A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54550" y="1894700"/>
            <a:ext cx="4582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The shortfall in public non-acute mental health </a:t>
            </a:r>
            <a:r>
              <a:rPr lang="en-A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beds</a:t>
            </a:r>
            <a:endParaRPr lang="en-A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481" y="4828197"/>
            <a:ext cx="6107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Source: AIHW (</a:t>
            </a:r>
            <a:r>
              <a:rPr lang="en-A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2019) </a:t>
            </a:r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and Commission estimates using the National Mental Health Service Planning Framework. 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5" y="1139357"/>
            <a:ext cx="4413175" cy="2360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242" y="2206540"/>
            <a:ext cx="4343077" cy="23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714752" cy="461665"/>
          </a:xfrm>
        </p:spPr>
        <p:txBody>
          <a:bodyPr/>
          <a:lstStyle/>
          <a:p>
            <a:r>
              <a:rPr lang="en-AU" dirty="0"/>
              <a:t>1</a:t>
            </a:r>
            <a:r>
              <a:rPr lang="en-AU" dirty="0" smtClean="0"/>
              <a:t>. Improving </a:t>
            </a:r>
            <a:r>
              <a:rPr lang="en-AU" dirty="0"/>
              <a:t>mental healthcare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24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Expanded online portal for consumers, with timely &amp; linked-up referral processes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face-to-face psychological therapy at a level commensurate with treatment needs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the peer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family-focused &amp; carer-inclusive 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psychiatric advice to GPs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care plan with electronic sharing of information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clinician-supported online treatment options 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of acute &amp; non-acute beds &amp; ambulatory services that reflect regionally assessed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the ED experience &amp; provide alternatives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health expertise as support to police &amp; paramedics</a:t>
              </a:r>
            </a:p>
            <a:p>
              <a:endParaRPr lang="en-A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child &amp; adolescent mental health beds separate to adults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Navigation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platform for mental health referral pathways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 coordinators for consumers with the most complex care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mental health nurse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Widen access to psychological therapy &amp; psychiatric assessment by video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Rigorous evaluation of Better Access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641033" y="2124850"/>
            <a:ext cx="3978526" cy="715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7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7" y="1091821"/>
            <a:ext cx="6608665" cy="3667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7444667" cy="830997"/>
          </a:xfrm>
        </p:spPr>
        <p:txBody>
          <a:bodyPr/>
          <a:lstStyle/>
          <a:p>
            <a:r>
              <a:rPr lang="en-AU" dirty="0"/>
              <a:t>Mental health beds specifically for young people,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by </a:t>
            </a:r>
            <a:r>
              <a:rPr lang="en-AU" dirty="0"/>
              <a:t>jurisdiction, </a:t>
            </a:r>
            <a:r>
              <a:rPr lang="en-AU" dirty="0" smtClean="0"/>
              <a:t>2016‑17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59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799712" cy="461665"/>
          </a:xfrm>
        </p:spPr>
        <p:txBody>
          <a:bodyPr/>
          <a:lstStyle/>
          <a:p>
            <a:r>
              <a:rPr lang="en-AU" dirty="0" smtClean="0"/>
              <a:t> 1. Improving </a:t>
            </a:r>
            <a:r>
              <a:rPr lang="en-AU" dirty="0"/>
              <a:t>mental healthcare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26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Expanded online portal for consumers, with timely &amp; linked-up referral processes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to face-to-face psychological therapy at a level commensurate with treatment needs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the peer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family-focused &amp; carer-inclusive 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Incentivise psychiatric advice to GPs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care plan with electronic sharing of information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clinician-supported online treatment options 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of acute &amp; non-acute beds &amp; ambulatory services that reflect regionally assessed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the ED experience &amp; provide alternatives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health expertise as support to police &amp; paramedics</a:t>
              </a:r>
            </a:p>
            <a:p>
              <a:endParaRPr lang="en-A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child &amp; adolescent mental health beds separate to adults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Navigation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platform for mental health referral pathways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 coordinators for consumers with the most complex care needs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mental health nurse workforce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Widen access to psychological therapy &amp; psychiatric assessment by video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Rigorous evaluation of Better Access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74159" y="839972"/>
            <a:ext cx="3705446" cy="435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1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373313" cy="461665"/>
          </a:xfrm>
        </p:spPr>
        <p:txBody>
          <a:bodyPr/>
          <a:lstStyle/>
          <a:p>
            <a:r>
              <a:rPr lang="en-AU" dirty="0"/>
              <a:t>Improving mental healthcare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27</a:t>
            </a:fld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09" y="-487620"/>
            <a:ext cx="6091274" cy="6091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2414" y="3030374"/>
            <a:ext cx="16501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>
                <a:solidFill>
                  <a:srgbClr val="000000"/>
                </a:solidFill>
                <a:latin typeface="Arial" panose="020B0604020202020204" pitchFamily="34" charset="0"/>
              </a:rPr>
              <a:t>Postcode location of </a:t>
            </a:r>
            <a:r>
              <a:rPr lang="en-AU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MindSpot</a:t>
            </a:r>
            <a:r>
              <a:rPr lang="en-AU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AU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consumers</a:t>
            </a:r>
            <a:r>
              <a:rPr lang="en-AU" sz="11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482" y="4828197"/>
            <a:ext cx="58691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AU" sz="900" dirty="0" err="1">
                <a:latin typeface="Arial" panose="020B0604020202020204" pitchFamily="34" charset="0"/>
                <a:cs typeface="Arial" panose="020B0604020202020204" pitchFamily="34" charset="0"/>
              </a:rPr>
              <a:t>MindSpot</a:t>
            </a:r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 (sub. 178).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633" y="845203"/>
            <a:ext cx="2796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Consumers can access supported online treatment from anywhere in Australia</a:t>
            </a:r>
          </a:p>
        </p:txBody>
      </p:sp>
    </p:spTree>
    <p:extLst>
      <p:ext uri="{BB962C8B-B14F-4D97-AF65-F5344CB8AC3E}">
        <p14:creationId xmlns:p14="http://schemas.microsoft.com/office/powerpoint/2010/main" val="462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2" y="112066"/>
            <a:ext cx="8084264" cy="1200329"/>
          </a:xfrm>
        </p:spPr>
        <p:txBody>
          <a:bodyPr/>
          <a:lstStyle/>
          <a:p>
            <a:r>
              <a:rPr lang="en-AU" dirty="0"/>
              <a:t>2</a:t>
            </a:r>
            <a:r>
              <a:rPr lang="en-AU" dirty="0" smtClean="0"/>
              <a:t>. Improvements beyond the health system… </a:t>
            </a:r>
            <a:br>
              <a:rPr lang="en-AU" dirty="0" smtClean="0"/>
            </a:br>
            <a:r>
              <a:rPr lang="en-AU" dirty="0" smtClean="0"/>
              <a:t>                            </a:t>
            </a:r>
            <a:r>
              <a:rPr lang="en-AU" i="1" dirty="0" smtClean="0">
                <a:solidFill>
                  <a:schemeClr val="bg2"/>
                </a:solidFill>
              </a:rPr>
              <a:t>… what </a:t>
            </a:r>
            <a:r>
              <a:rPr lang="en-AU" i="1" dirty="0">
                <a:solidFill>
                  <a:schemeClr val="bg2"/>
                </a:solidFill>
              </a:rPr>
              <a:t>problems are we addressing?</a:t>
            </a:r>
            <a:r>
              <a:rPr lang="en-AU" i="1" dirty="0"/>
              <a:t/>
            </a:r>
            <a:br>
              <a:rPr lang="en-AU" i="1" dirty="0"/>
            </a:br>
            <a:endParaRPr lang="en-AU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28</a:t>
            </a:fld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74632" y="947362"/>
            <a:ext cx="8500427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Numerous gateways by which people can present in need of mental healthcare, but few provide a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Psychosocial supports can be critical for social inclusion, but ongoing provision can be very tenuous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Chronic underinvestment in stable housing options, with 16% people with mental illness either homeless or living in overcrowded or substandard accommodation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Too many people returning to hospital inpatient facilities and correctional facilities because of lack of stable housing in their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People facing involuntary treatment often lack legal representation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553266" y="4677219"/>
            <a:ext cx="1433754" cy="397201"/>
          </a:xfrm>
        </p:spPr>
        <p:txBody>
          <a:bodyPr/>
          <a:lstStyle/>
          <a:p>
            <a:r>
              <a:rPr lang="en-AU" dirty="0" smtClean="0"/>
              <a:t>Reform area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25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6494085" cy="461665"/>
          </a:xfrm>
        </p:spPr>
        <p:txBody>
          <a:bodyPr/>
          <a:lstStyle/>
          <a:p>
            <a:r>
              <a:rPr lang="en-AU" dirty="0"/>
              <a:t>2</a:t>
            </a:r>
            <a:r>
              <a:rPr lang="en-AU" dirty="0" smtClean="0"/>
              <a:t>. Improvements </a:t>
            </a:r>
            <a:r>
              <a:rPr lang="en-AU" dirty="0"/>
              <a:t>beyond the health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29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training and expanded tenancy support services for frontline housing tenancy workers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disability justice strategies to ensure rights of people with psychosocial disabilities are protected during their interactions with justice system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rigor of mental health screening in correctional facilities and actively plan for care continuity post-release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legal representation &amp; non-legal advocacy services for those subject to involuntary mental healthcare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Govts to commit to no discharges from care into homelessness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supported housing places for people needing care on a regular basis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toward meeting the gap in long term housing for people with mental illness who are persistently homeless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Standards of care in correctional facilities to be equivalent to care in community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culturally capable mental healthcare for Aboriginal and Torres Strait Islanders in correctional facilities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 cycles for all psychosocial services to be at least 5 years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eligibility requirements, availability &amp; suitability of psychosocial supports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6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3413114" cy="461665"/>
          </a:xfrm>
        </p:spPr>
        <p:txBody>
          <a:bodyPr/>
          <a:lstStyle/>
          <a:p>
            <a:r>
              <a:rPr lang="en-US" dirty="0" smtClean="0"/>
              <a:t>What will be covered?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</a:t>
            </a:fld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2442049" y="1929105"/>
            <a:ext cx="1146469" cy="1312542"/>
            <a:chOff x="2923686" y="1929105"/>
            <a:chExt cx="1146469" cy="1312542"/>
          </a:xfrm>
        </p:grpSpPr>
        <p:grpSp>
          <p:nvGrpSpPr>
            <p:cNvPr id="17" name="Group 252"/>
            <p:cNvGrpSpPr>
              <a:grpSpLocks noChangeAspect="1"/>
            </p:cNvGrpSpPr>
            <p:nvPr/>
          </p:nvGrpSpPr>
          <p:grpSpPr bwMode="auto">
            <a:xfrm flipH="1">
              <a:off x="3082637" y="1929105"/>
              <a:ext cx="828566" cy="735032"/>
              <a:chOff x="1126" y="604"/>
              <a:chExt cx="3508" cy="3112"/>
            </a:xfrm>
          </p:grpSpPr>
          <p:sp>
            <p:nvSpPr>
              <p:cNvPr id="19" name="AutoShape 251"/>
              <p:cNvSpPr>
                <a:spLocks noChangeAspect="1" noChangeArrowheads="1" noTextEdit="1"/>
              </p:cNvSpPr>
              <p:nvPr/>
            </p:nvSpPr>
            <p:spPr bwMode="auto">
              <a:xfrm>
                <a:off x="1126" y="604"/>
                <a:ext cx="3508" cy="31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" name="Freeform 253"/>
              <p:cNvSpPr>
                <a:spLocks/>
              </p:cNvSpPr>
              <p:nvPr/>
            </p:nvSpPr>
            <p:spPr bwMode="auto">
              <a:xfrm>
                <a:off x="2667" y="1954"/>
                <a:ext cx="1470" cy="661"/>
              </a:xfrm>
              <a:custGeom>
                <a:avLst/>
                <a:gdLst>
                  <a:gd name="T0" fmla="*/ 98 w 207"/>
                  <a:gd name="T1" fmla="*/ 93 h 93"/>
                  <a:gd name="T2" fmla="*/ 207 w 207"/>
                  <a:gd name="T3" fmla="*/ 93 h 93"/>
                  <a:gd name="T4" fmla="*/ 206 w 207"/>
                  <a:gd name="T5" fmla="*/ 46 h 93"/>
                  <a:gd name="T6" fmla="*/ 184 w 207"/>
                  <a:gd name="T7" fmla="*/ 11 h 93"/>
                  <a:gd name="T8" fmla="*/ 176 w 207"/>
                  <a:gd name="T9" fmla="*/ 8 h 93"/>
                  <a:gd name="T10" fmla="*/ 140 w 207"/>
                  <a:gd name="T11" fmla="*/ 0 h 93"/>
                  <a:gd name="T12" fmla="*/ 104 w 207"/>
                  <a:gd name="T13" fmla="*/ 9 h 93"/>
                  <a:gd name="T14" fmla="*/ 92 w 207"/>
                  <a:gd name="T15" fmla="*/ 15 h 93"/>
                  <a:gd name="T16" fmla="*/ 78 w 207"/>
                  <a:gd name="T17" fmla="*/ 26 h 93"/>
                  <a:gd name="T18" fmla="*/ 58 w 207"/>
                  <a:gd name="T19" fmla="*/ 53 h 93"/>
                  <a:gd name="T20" fmla="*/ 8 w 207"/>
                  <a:gd name="T21" fmla="*/ 24 h 93"/>
                  <a:gd name="T22" fmla="*/ 12 w 207"/>
                  <a:gd name="T23" fmla="*/ 58 h 93"/>
                  <a:gd name="T24" fmla="*/ 51 w 207"/>
                  <a:gd name="T25" fmla="*/ 89 h 93"/>
                  <a:gd name="T26" fmla="*/ 73 w 207"/>
                  <a:gd name="T27" fmla="*/ 87 h 93"/>
                  <a:gd name="T28" fmla="*/ 98 w 207"/>
                  <a:gd name="T29" fmla="*/ 63 h 93"/>
                  <a:gd name="T30" fmla="*/ 98 w 207"/>
                  <a:gd name="T31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7" h="93">
                    <a:moveTo>
                      <a:pt x="98" y="93"/>
                    </a:moveTo>
                    <a:cubicBezTo>
                      <a:pt x="207" y="93"/>
                      <a:pt x="207" y="93"/>
                      <a:pt x="207" y="93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6" y="31"/>
                      <a:pt x="197" y="18"/>
                      <a:pt x="184" y="11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65" y="3"/>
                      <a:pt x="153" y="0"/>
                      <a:pt x="140" y="0"/>
                    </a:cubicBezTo>
                    <a:cubicBezTo>
                      <a:pt x="128" y="1"/>
                      <a:pt x="115" y="4"/>
                      <a:pt x="104" y="9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87" y="18"/>
                      <a:pt x="82" y="22"/>
                      <a:pt x="78" y="26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0" y="34"/>
                      <a:pt x="2" y="49"/>
                      <a:pt x="12" y="58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58" y="93"/>
                      <a:pt x="67" y="92"/>
                      <a:pt x="73" y="87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8" y="65"/>
                      <a:pt x="98" y="77"/>
                      <a:pt x="98" y="9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" name="Freeform 254"/>
              <p:cNvSpPr>
                <a:spLocks/>
              </p:cNvSpPr>
              <p:nvPr/>
            </p:nvSpPr>
            <p:spPr bwMode="auto">
              <a:xfrm>
                <a:off x="3427" y="1307"/>
                <a:ext cx="511" cy="583"/>
              </a:xfrm>
              <a:custGeom>
                <a:avLst/>
                <a:gdLst>
                  <a:gd name="T0" fmla="*/ 36 w 72"/>
                  <a:gd name="T1" fmla="*/ 82 h 82"/>
                  <a:gd name="T2" fmla="*/ 0 w 72"/>
                  <a:gd name="T3" fmla="*/ 47 h 82"/>
                  <a:gd name="T4" fmla="*/ 0 w 72"/>
                  <a:gd name="T5" fmla="*/ 36 h 82"/>
                  <a:gd name="T6" fmla="*/ 36 w 72"/>
                  <a:gd name="T7" fmla="*/ 0 h 82"/>
                  <a:gd name="T8" fmla="*/ 72 w 72"/>
                  <a:gd name="T9" fmla="*/ 36 h 82"/>
                  <a:gd name="T10" fmla="*/ 72 w 72"/>
                  <a:gd name="T11" fmla="*/ 47 h 82"/>
                  <a:gd name="T12" fmla="*/ 36 w 72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2">
                    <a:moveTo>
                      <a:pt x="36" y="82"/>
                    </a:moveTo>
                    <a:cubicBezTo>
                      <a:pt x="17" y="82"/>
                      <a:pt x="0" y="67"/>
                      <a:pt x="0" y="4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7" y="0"/>
                      <a:pt x="36" y="0"/>
                    </a:cubicBezTo>
                    <a:cubicBezTo>
                      <a:pt x="55" y="0"/>
                      <a:pt x="72" y="16"/>
                      <a:pt x="72" y="36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67"/>
                      <a:pt x="55" y="82"/>
                      <a:pt x="36" y="8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" name="Freeform 255"/>
              <p:cNvSpPr>
                <a:spLocks/>
              </p:cNvSpPr>
              <p:nvPr/>
            </p:nvSpPr>
            <p:spPr bwMode="auto">
              <a:xfrm>
                <a:off x="1126" y="604"/>
                <a:ext cx="3508" cy="3112"/>
              </a:xfrm>
              <a:custGeom>
                <a:avLst/>
                <a:gdLst>
                  <a:gd name="T0" fmla="*/ 1676 w 3508"/>
                  <a:gd name="T1" fmla="*/ 3112 h 3112"/>
                  <a:gd name="T2" fmla="*/ 0 w 3508"/>
                  <a:gd name="T3" fmla="*/ 3112 h 3112"/>
                  <a:gd name="T4" fmla="*/ 0 w 3508"/>
                  <a:gd name="T5" fmla="*/ 0 h 3112"/>
                  <a:gd name="T6" fmla="*/ 3508 w 3508"/>
                  <a:gd name="T7" fmla="*/ 0 h 3112"/>
                  <a:gd name="T8" fmla="*/ 3508 w 3508"/>
                  <a:gd name="T9" fmla="*/ 2011 h 3112"/>
                  <a:gd name="T10" fmla="*/ 3331 w 3508"/>
                  <a:gd name="T11" fmla="*/ 2011 h 3112"/>
                  <a:gd name="T12" fmla="*/ 3331 w 3508"/>
                  <a:gd name="T13" fmla="*/ 171 h 3112"/>
                  <a:gd name="T14" fmla="*/ 170 w 3508"/>
                  <a:gd name="T15" fmla="*/ 171 h 3112"/>
                  <a:gd name="T16" fmla="*/ 170 w 3508"/>
                  <a:gd name="T17" fmla="*/ 2941 h 3112"/>
                  <a:gd name="T18" fmla="*/ 1676 w 3508"/>
                  <a:gd name="T19" fmla="*/ 2941 h 3112"/>
                  <a:gd name="T20" fmla="*/ 1676 w 3508"/>
                  <a:gd name="T21" fmla="*/ 3112 h 3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08" h="3112">
                    <a:moveTo>
                      <a:pt x="1676" y="3112"/>
                    </a:moveTo>
                    <a:lnTo>
                      <a:pt x="0" y="3112"/>
                    </a:lnTo>
                    <a:lnTo>
                      <a:pt x="0" y="0"/>
                    </a:lnTo>
                    <a:lnTo>
                      <a:pt x="3508" y="0"/>
                    </a:lnTo>
                    <a:lnTo>
                      <a:pt x="3508" y="2011"/>
                    </a:lnTo>
                    <a:lnTo>
                      <a:pt x="3331" y="2011"/>
                    </a:lnTo>
                    <a:lnTo>
                      <a:pt x="3331" y="171"/>
                    </a:lnTo>
                    <a:lnTo>
                      <a:pt x="170" y="171"/>
                    </a:lnTo>
                    <a:lnTo>
                      <a:pt x="170" y="2941"/>
                    </a:lnTo>
                    <a:lnTo>
                      <a:pt x="1676" y="2941"/>
                    </a:lnTo>
                    <a:lnTo>
                      <a:pt x="1676" y="311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" name="Freeform 256"/>
              <p:cNvSpPr>
                <a:spLocks/>
              </p:cNvSpPr>
              <p:nvPr/>
            </p:nvSpPr>
            <p:spPr bwMode="auto">
              <a:xfrm>
                <a:off x="2631" y="2842"/>
                <a:ext cx="2003" cy="874"/>
              </a:xfrm>
              <a:custGeom>
                <a:avLst/>
                <a:gdLst>
                  <a:gd name="T0" fmla="*/ 0 w 2003"/>
                  <a:gd name="T1" fmla="*/ 0 h 874"/>
                  <a:gd name="T2" fmla="*/ 0 w 2003"/>
                  <a:gd name="T3" fmla="*/ 206 h 874"/>
                  <a:gd name="T4" fmla="*/ 299 w 2003"/>
                  <a:gd name="T5" fmla="*/ 547 h 874"/>
                  <a:gd name="T6" fmla="*/ 299 w 2003"/>
                  <a:gd name="T7" fmla="*/ 341 h 874"/>
                  <a:gd name="T8" fmla="*/ 483 w 2003"/>
                  <a:gd name="T9" fmla="*/ 341 h 874"/>
                  <a:gd name="T10" fmla="*/ 483 w 2003"/>
                  <a:gd name="T11" fmla="*/ 874 h 874"/>
                  <a:gd name="T12" fmla="*/ 1534 w 2003"/>
                  <a:gd name="T13" fmla="*/ 874 h 874"/>
                  <a:gd name="T14" fmla="*/ 1534 w 2003"/>
                  <a:gd name="T15" fmla="*/ 341 h 874"/>
                  <a:gd name="T16" fmla="*/ 1712 w 2003"/>
                  <a:gd name="T17" fmla="*/ 341 h 874"/>
                  <a:gd name="T18" fmla="*/ 1712 w 2003"/>
                  <a:gd name="T19" fmla="*/ 547 h 874"/>
                  <a:gd name="T20" fmla="*/ 2003 w 2003"/>
                  <a:gd name="T21" fmla="*/ 206 h 874"/>
                  <a:gd name="T22" fmla="*/ 2003 w 2003"/>
                  <a:gd name="T23" fmla="*/ 0 h 874"/>
                  <a:gd name="T24" fmla="*/ 0 w 2003"/>
                  <a:gd name="T25" fmla="*/ 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3" h="874">
                    <a:moveTo>
                      <a:pt x="0" y="0"/>
                    </a:moveTo>
                    <a:lnTo>
                      <a:pt x="0" y="206"/>
                    </a:lnTo>
                    <a:lnTo>
                      <a:pt x="299" y="547"/>
                    </a:lnTo>
                    <a:lnTo>
                      <a:pt x="299" y="341"/>
                    </a:lnTo>
                    <a:lnTo>
                      <a:pt x="483" y="341"/>
                    </a:lnTo>
                    <a:lnTo>
                      <a:pt x="483" y="874"/>
                    </a:lnTo>
                    <a:lnTo>
                      <a:pt x="1534" y="874"/>
                    </a:lnTo>
                    <a:lnTo>
                      <a:pt x="1534" y="341"/>
                    </a:lnTo>
                    <a:lnTo>
                      <a:pt x="1712" y="341"/>
                    </a:lnTo>
                    <a:lnTo>
                      <a:pt x="1712" y="547"/>
                    </a:lnTo>
                    <a:lnTo>
                      <a:pt x="2003" y="206"/>
                    </a:lnTo>
                    <a:lnTo>
                      <a:pt x="20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" name="Freeform 257"/>
              <p:cNvSpPr>
                <a:spLocks/>
              </p:cNvSpPr>
              <p:nvPr/>
            </p:nvSpPr>
            <p:spPr bwMode="auto">
              <a:xfrm>
                <a:off x="2468" y="1549"/>
                <a:ext cx="405" cy="746"/>
              </a:xfrm>
              <a:custGeom>
                <a:avLst/>
                <a:gdLst>
                  <a:gd name="T0" fmla="*/ 277 w 405"/>
                  <a:gd name="T1" fmla="*/ 746 h 746"/>
                  <a:gd name="T2" fmla="*/ 0 w 405"/>
                  <a:gd name="T3" fmla="*/ 50 h 746"/>
                  <a:gd name="T4" fmla="*/ 128 w 405"/>
                  <a:gd name="T5" fmla="*/ 0 h 746"/>
                  <a:gd name="T6" fmla="*/ 405 w 405"/>
                  <a:gd name="T7" fmla="*/ 696 h 746"/>
                  <a:gd name="T8" fmla="*/ 277 w 405"/>
                  <a:gd name="T9" fmla="*/ 746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746">
                    <a:moveTo>
                      <a:pt x="277" y="746"/>
                    </a:moveTo>
                    <a:lnTo>
                      <a:pt x="0" y="50"/>
                    </a:lnTo>
                    <a:lnTo>
                      <a:pt x="128" y="0"/>
                    </a:lnTo>
                    <a:lnTo>
                      <a:pt x="405" y="696"/>
                    </a:lnTo>
                    <a:lnTo>
                      <a:pt x="277" y="74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923686" y="2872315"/>
              <a:ext cx="1146469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Findings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82469" y="1868699"/>
            <a:ext cx="2249334" cy="1372950"/>
            <a:chOff x="4423287" y="1868699"/>
            <a:chExt cx="2249334" cy="1372950"/>
          </a:xfrm>
        </p:grpSpPr>
        <p:grpSp>
          <p:nvGrpSpPr>
            <p:cNvPr id="26" name="Group 25"/>
            <p:cNvGrpSpPr/>
            <p:nvPr/>
          </p:nvGrpSpPr>
          <p:grpSpPr>
            <a:xfrm>
              <a:off x="5105835" y="1868699"/>
              <a:ext cx="884238" cy="855844"/>
              <a:chOff x="2114550" y="4479925"/>
              <a:chExt cx="1384301" cy="1339850"/>
            </a:xfrm>
          </p:grpSpPr>
          <p:sp>
            <p:nvSpPr>
              <p:cNvPr id="28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2114550" y="4479925"/>
                <a:ext cx="1377950" cy="1339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9" name="Freeform 16"/>
              <p:cNvSpPr>
                <a:spLocks/>
              </p:cNvSpPr>
              <p:nvPr/>
            </p:nvSpPr>
            <p:spPr bwMode="auto">
              <a:xfrm>
                <a:off x="2573338" y="4764088"/>
                <a:ext cx="379413" cy="66675"/>
              </a:xfrm>
              <a:custGeom>
                <a:avLst/>
                <a:gdLst>
                  <a:gd name="T0" fmla="*/ 11 w 120"/>
                  <a:gd name="T1" fmla="*/ 21 h 21"/>
                  <a:gd name="T2" fmla="*/ 0 w 120"/>
                  <a:gd name="T3" fmla="*/ 11 h 21"/>
                  <a:gd name="T4" fmla="*/ 0 w 120"/>
                  <a:gd name="T5" fmla="*/ 11 h 21"/>
                  <a:gd name="T6" fmla="*/ 11 w 120"/>
                  <a:gd name="T7" fmla="*/ 0 h 21"/>
                  <a:gd name="T8" fmla="*/ 11 w 120"/>
                  <a:gd name="T9" fmla="*/ 0 h 21"/>
                  <a:gd name="T10" fmla="*/ 109 w 120"/>
                  <a:gd name="T11" fmla="*/ 0 h 21"/>
                  <a:gd name="T12" fmla="*/ 120 w 120"/>
                  <a:gd name="T13" fmla="*/ 11 h 21"/>
                  <a:gd name="T14" fmla="*/ 120 w 120"/>
                  <a:gd name="T15" fmla="*/ 11 h 21"/>
                  <a:gd name="T16" fmla="*/ 109 w 120"/>
                  <a:gd name="T17" fmla="*/ 21 h 21"/>
                  <a:gd name="T18" fmla="*/ 109 w 120"/>
                  <a:gd name="T19" fmla="*/ 21 h 21"/>
                  <a:gd name="T20" fmla="*/ 11 w 120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21">
                    <a:moveTo>
                      <a:pt x="11" y="21"/>
                    </a:moveTo>
                    <a:cubicBezTo>
                      <a:pt x="5" y="21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5" y="0"/>
                      <a:pt x="120" y="5"/>
                      <a:pt x="120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6"/>
                      <a:pt x="115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" y="21"/>
                      <a:pt x="11" y="21"/>
                      <a:pt x="11" y="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2335213" y="4945063"/>
                <a:ext cx="617538" cy="65088"/>
              </a:xfrm>
              <a:custGeom>
                <a:avLst/>
                <a:gdLst>
                  <a:gd name="T0" fmla="*/ 10 w 195"/>
                  <a:gd name="T1" fmla="*/ 21 h 21"/>
                  <a:gd name="T2" fmla="*/ 0 w 195"/>
                  <a:gd name="T3" fmla="*/ 11 h 21"/>
                  <a:gd name="T4" fmla="*/ 0 w 195"/>
                  <a:gd name="T5" fmla="*/ 11 h 21"/>
                  <a:gd name="T6" fmla="*/ 10 w 195"/>
                  <a:gd name="T7" fmla="*/ 0 h 21"/>
                  <a:gd name="T8" fmla="*/ 10 w 195"/>
                  <a:gd name="T9" fmla="*/ 0 h 21"/>
                  <a:gd name="T10" fmla="*/ 184 w 195"/>
                  <a:gd name="T11" fmla="*/ 0 h 21"/>
                  <a:gd name="T12" fmla="*/ 195 w 195"/>
                  <a:gd name="T13" fmla="*/ 11 h 21"/>
                  <a:gd name="T14" fmla="*/ 195 w 195"/>
                  <a:gd name="T15" fmla="*/ 11 h 21"/>
                  <a:gd name="T16" fmla="*/ 184 w 195"/>
                  <a:gd name="T17" fmla="*/ 21 h 21"/>
                  <a:gd name="T18" fmla="*/ 184 w 195"/>
                  <a:gd name="T19" fmla="*/ 21 h 21"/>
                  <a:gd name="T20" fmla="*/ 10 w 195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21">
                    <a:moveTo>
                      <a:pt x="10" y="21"/>
                    </a:moveTo>
                    <a:cubicBezTo>
                      <a:pt x="4" y="21"/>
                      <a:pt x="0" y="1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90" y="0"/>
                      <a:pt x="195" y="5"/>
                      <a:pt x="195" y="11"/>
                    </a:cubicBezTo>
                    <a:cubicBezTo>
                      <a:pt x="195" y="11"/>
                      <a:pt x="195" y="11"/>
                      <a:pt x="195" y="11"/>
                    </a:cubicBezTo>
                    <a:cubicBezTo>
                      <a:pt x="195" y="17"/>
                      <a:pt x="190" y="21"/>
                      <a:pt x="184" y="21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0" y="21"/>
                      <a:pt x="10" y="21"/>
                      <a:pt x="10" y="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2335213" y="5124450"/>
                <a:ext cx="455613" cy="69850"/>
              </a:xfrm>
              <a:custGeom>
                <a:avLst/>
                <a:gdLst>
                  <a:gd name="T0" fmla="*/ 10 w 144"/>
                  <a:gd name="T1" fmla="*/ 22 h 22"/>
                  <a:gd name="T2" fmla="*/ 0 w 144"/>
                  <a:gd name="T3" fmla="*/ 11 h 22"/>
                  <a:gd name="T4" fmla="*/ 0 w 144"/>
                  <a:gd name="T5" fmla="*/ 11 h 22"/>
                  <a:gd name="T6" fmla="*/ 10 w 144"/>
                  <a:gd name="T7" fmla="*/ 0 h 22"/>
                  <a:gd name="T8" fmla="*/ 10 w 144"/>
                  <a:gd name="T9" fmla="*/ 0 h 22"/>
                  <a:gd name="T10" fmla="*/ 133 w 144"/>
                  <a:gd name="T11" fmla="*/ 0 h 22"/>
                  <a:gd name="T12" fmla="*/ 144 w 144"/>
                  <a:gd name="T13" fmla="*/ 11 h 22"/>
                  <a:gd name="T14" fmla="*/ 144 w 144"/>
                  <a:gd name="T15" fmla="*/ 11 h 22"/>
                  <a:gd name="T16" fmla="*/ 133 w 144"/>
                  <a:gd name="T17" fmla="*/ 22 h 22"/>
                  <a:gd name="T18" fmla="*/ 133 w 144"/>
                  <a:gd name="T19" fmla="*/ 22 h 22"/>
                  <a:gd name="T20" fmla="*/ 10 w 144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" h="22">
                    <a:moveTo>
                      <a:pt x="10" y="22"/>
                    </a:moveTo>
                    <a:cubicBezTo>
                      <a:pt x="4" y="22"/>
                      <a:pt x="0" y="1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9" y="0"/>
                      <a:pt x="144" y="5"/>
                      <a:pt x="144" y="11"/>
                    </a:cubicBezTo>
                    <a:cubicBezTo>
                      <a:pt x="144" y="11"/>
                      <a:pt x="144" y="11"/>
                      <a:pt x="144" y="11"/>
                    </a:cubicBezTo>
                    <a:cubicBezTo>
                      <a:pt x="144" y="17"/>
                      <a:pt x="139" y="22"/>
                      <a:pt x="133" y="22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0" y="22"/>
                      <a:pt x="10" y="22"/>
                      <a:pt x="10" y="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2335213" y="5308600"/>
                <a:ext cx="360363" cy="65088"/>
              </a:xfrm>
              <a:custGeom>
                <a:avLst/>
                <a:gdLst>
                  <a:gd name="T0" fmla="*/ 10 w 114"/>
                  <a:gd name="T1" fmla="*/ 21 h 21"/>
                  <a:gd name="T2" fmla="*/ 0 w 114"/>
                  <a:gd name="T3" fmla="*/ 10 h 21"/>
                  <a:gd name="T4" fmla="*/ 0 w 114"/>
                  <a:gd name="T5" fmla="*/ 10 h 21"/>
                  <a:gd name="T6" fmla="*/ 10 w 114"/>
                  <a:gd name="T7" fmla="*/ 0 h 21"/>
                  <a:gd name="T8" fmla="*/ 10 w 114"/>
                  <a:gd name="T9" fmla="*/ 0 h 21"/>
                  <a:gd name="T10" fmla="*/ 104 w 114"/>
                  <a:gd name="T11" fmla="*/ 0 h 21"/>
                  <a:gd name="T12" fmla="*/ 114 w 114"/>
                  <a:gd name="T13" fmla="*/ 10 h 21"/>
                  <a:gd name="T14" fmla="*/ 114 w 114"/>
                  <a:gd name="T15" fmla="*/ 10 h 21"/>
                  <a:gd name="T16" fmla="*/ 104 w 114"/>
                  <a:gd name="T17" fmla="*/ 21 h 21"/>
                  <a:gd name="T18" fmla="*/ 104 w 114"/>
                  <a:gd name="T19" fmla="*/ 21 h 21"/>
                  <a:gd name="T20" fmla="*/ 10 w 114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21">
                    <a:moveTo>
                      <a:pt x="10" y="21"/>
                    </a:moveTo>
                    <a:cubicBezTo>
                      <a:pt x="4" y="21"/>
                      <a:pt x="0" y="1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9" y="0"/>
                      <a:pt x="114" y="4"/>
                      <a:pt x="114" y="10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14" y="16"/>
                      <a:pt x="109" y="21"/>
                      <a:pt x="104" y="21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0" y="21"/>
                      <a:pt x="10" y="21"/>
                      <a:pt x="10" y="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2335213" y="5487988"/>
                <a:ext cx="303213" cy="66675"/>
              </a:xfrm>
              <a:custGeom>
                <a:avLst/>
                <a:gdLst>
                  <a:gd name="T0" fmla="*/ 10 w 96"/>
                  <a:gd name="T1" fmla="*/ 21 h 21"/>
                  <a:gd name="T2" fmla="*/ 0 w 96"/>
                  <a:gd name="T3" fmla="*/ 11 h 21"/>
                  <a:gd name="T4" fmla="*/ 0 w 96"/>
                  <a:gd name="T5" fmla="*/ 11 h 21"/>
                  <a:gd name="T6" fmla="*/ 10 w 96"/>
                  <a:gd name="T7" fmla="*/ 0 h 21"/>
                  <a:gd name="T8" fmla="*/ 10 w 96"/>
                  <a:gd name="T9" fmla="*/ 0 h 21"/>
                  <a:gd name="T10" fmla="*/ 86 w 96"/>
                  <a:gd name="T11" fmla="*/ 0 h 21"/>
                  <a:gd name="T12" fmla="*/ 96 w 96"/>
                  <a:gd name="T13" fmla="*/ 11 h 21"/>
                  <a:gd name="T14" fmla="*/ 96 w 96"/>
                  <a:gd name="T15" fmla="*/ 11 h 21"/>
                  <a:gd name="T16" fmla="*/ 86 w 96"/>
                  <a:gd name="T17" fmla="*/ 21 h 21"/>
                  <a:gd name="T18" fmla="*/ 86 w 96"/>
                  <a:gd name="T19" fmla="*/ 21 h 21"/>
                  <a:gd name="T20" fmla="*/ 10 w 96"/>
                  <a:gd name="T2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1">
                    <a:moveTo>
                      <a:pt x="10" y="21"/>
                    </a:moveTo>
                    <a:cubicBezTo>
                      <a:pt x="4" y="21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0"/>
                      <a:pt x="96" y="5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6"/>
                      <a:pt x="91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10" y="21"/>
                      <a:pt x="10" y="21"/>
                      <a:pt x="10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2114550" y="4479925"/>
                <a:ext cx="1058863" cy="1339850"/>
              </a:xfrm>
              <a:custGeom>
                <a:avLst/>
                <a:gdLst>
                  <a:gd name="T0" fmla="*/ 314 w 335"/>
                  <a:gd name="T1" fmla="*/ 310 h 424"/>
                  <a:gd name="T2" fmla="*/ 314 w 335"/>
                  <a:gd name="T3" fmla="*/ 376 h 424"/>
                  <a:gd name="T4" fmla="*/ 287 w 335"/>
                  <a:gd name="T5" fmla="*/ 403 h 424"/>
                  <a:gd name="T6" fmla="*/ 47 w 335"/>
                  <a:gd name="T7" fmla="*/ 403 h 424"/>
                  <a:gd name="T8" fmla="*/ 21 w 335"/>
                  <a:gd name="T9" fmla="*/ 376 h 424"/>
                  <a:gd name="T10" fmla="*/ 21 w 335"/>
                  <a:gd name="T11" fmla="*/ 119 h 424"/>
                  <a:gd name="T12" fmla="*/ 71 w 335"/>
                  <a:gd name="T13" fmla="*/ 119 h 424"/>
                  <a:gd name="T14" fmla="*/ 118 w 335"/>
                  <a:gd name="T15" fmla="*/ 71 h 424"/>
                  <a:gd name="T16" fmla="*/ 118 w 335"/>
                  <a:gd name="T17" fmla="*/ 21 h 424"/>
                  <a:gd name="T18" fmla="*/ 287 w 335"/>
                  <a:gd name="T19" fmla="*/ 21 h 424"/>
                  <a:gd name="T20" fmla="*/ 314 w 335"/>
                  <a:gd name="T21" fmla="*/ 48 h 424"/>
                  <a:gd name="T22" fmla="*/ 314 w 335"/>
                  <a:gd name="T23" fmla="*/ 125 h 424"/>
                  <a:gd name="T24" fmla="*/ 335 w 335"/>
                  <a:gd name="T25" fmla="*/ 104 h 424"/>
                  <a:gd name="T26" fmla="*/ 335 w 335"/>
                  <a:gd name="T27" fmla="*/ 48 h 424"/>
                  <a:gd name="T28" fmla="*/ 287 w 335"/>
                  <a:gd name="T29" fmla="*/ 0 h 424"/>
                  <a:gd name="T30" fmla="*/ 103 w 335"/>
                  <a:gd name="T31" fmla="*/ 0 h 424"/>
                  <a:gd name="T32" fmla="*/ 0 w 335"/>
                  <a:gd name="T33" fmla="*/ 104 h 424"/>
                  <a:gd name="T34" fmla="*/ 0 w 335"/>
                  <a:gd name="T35" fmla="*/ 376 h 424"/>
                  <a:gd name="T36" fmla="*/ 47 w 335"/>
                  <a:gd name="T37" fmla="*/ 424 h 424"/>
                  <a:gd name="T38" fmla="*/ 287 w 335"/>
                  <a:gd name="T39" fmla="*/ 424 h 424"/>
                  <a:gd name="T40" fmla="*/ 335 w 335"/>
                  <a:gd name="T41" fmla="*/ 376 h 424"/>
                  <a:gd name="T42" fmla="*/ 335 w 335"/>
                  <a:gd name="T43" fmla="*/ 289 h 424"/>
                  <a:gd name="T44" fmla="*/ 314 w 335"/>
                  <a:gd name="T45" fmla="*/ 31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5" h="424">
                    <a:moveTo>
                      <a:pt x="314" y="310"/>
                    </a:moveTo>
                    <a:cubicBezTo>
                      <a:pt x="314" y="376"/>
                      <a:pt x="314" y="376"/>
                      <a:pt x="314" y="376"/>
                    </a:cubicBezTo>
                    <a:cubicBezTo>
                      <a:pt x="314" y="391"/>
                      <a:pt x="302" y="403"/>
                      <a:pt x="287" y="403"/>
                    </a:cubicBezTo>
                    <a:cubicBezTo>
                      <a:pt x="47" y="403"/>
                      <a:pt x="47" y="403"/>
                      <a:pt x="47" y="403"/>
                    </a:cubicBezTo>
                    <a:cubicBezTo>
                      <a:pt x="33" y="403"/>
                      <a:pt x="21" y="391"/>
                      <a:pt x="21" y="376"/>
                    </a:cubicBezTo>
                    <a:cubicBezTo>
                      <a:pt x="21" y="119"/>
                      <a:pt x="21" y="119"/>
                      <a:pt x="21" y="119"/>
                    </a:cubicBezTo>
                    <a:cubicBezTo>
                      <a:pt x="71" y="119"/>
                      <a:pt x="71" y="119"/>
                      <a:pt x="71" y="119"/>
                    </a:cubicBezTo>
                    <a:cubicBezTo>
                      <a:pt x="97" y="119"/>
                      <a:pt x="118" y="97"/>
                      <a:pt x="118" y="7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302" y="21"/>
                      <a:pt x="314" y="33"/>
                      <a:pt x="314" y="48"/>
                    </a:cubicBezTo>
                    <a:cubicBezTo>
                      <a:pt x="314" y="125"/>
                      <a:pt x="314" y="125"/>
                      <a:pt x="314" y="125"/>
                    </a:cubicBezTo>
                    <a:cubicBezTo>
                      <a:pt x="335" y="104"/>
                      <a:pt x="335" y="104"/>
                      <a:pt x="335" y="104"/>
                    </a:cubicBezTo>
                    <a:cubicBezTo>
                      <a:pt x="335" y="48"/>
                      <a:pt x="335" y="48"/>
                      <a:pt x="335" y="48"/>
                    </a:cubicBezTo>
                    <a:cubicBezTo>
                      <a:pt x="335" y="21"/>
                      <a:pt x="313" y="0"/>
                      <a:pt x="287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0" y="403"/>
                      <a:pt x="21" y="424"/>
                      <a:pt x="47" y="424"/>
                    </a:cubicBezTo>
                    <a:cubicBezTo>
                      <a:pt x="287" y="424"/>
                      <a:pt x="287" y="424"/>
                      <a:pt x="287" y="424"/>
                    </a:cubicBezTo>
                    <a:cubicBezTo>
                      <a:pt x="313" y="424"/>
                      <a:pt x="335" y="403"/>
                      <a:pt x="335" y="376"/>
                    </a:cubicBezTo>
                    <a:cubicBezTo>
                      <a:pt x="335" y="289"/>
                      <a:pt x="335" y="289"/>
                      <a:pt x="335" y="289"/>
                    </a:cubicBezTo>
                    <a:lnTo>
                      <a:pt x="314" y="3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3227388" y="4773613"/>
                <a:ext cx="271463" cy="271463"/>
              </a:xfrm>
              <a:custGeom>
                <a:avLst/>
                <a:gdLst>
                  <a:gd name="T0" fmla="*/ 56 w 86"/>
                  <a:gd name="T1" fmla="*/ 86 h 86"/>
                  <a:gd name="T2" fmla="*/ 78 w 86"/>
                  <a:gd name="T3" fmla="*/ 64 h 86"/>
                  <a:gd name="T4" fmla="*/ 78 w 86"/>
                  <a:gd name="T5" fmla="*/ 35 h 86"/>
                  <a:gd name="T6" fmla="*/ 52 w 86"/>
                  <a:gd name="T7" fmla="*/ 9 h 86"/>
                  <a:gd name="T8" fmla="*/ 22 w 86"/>
                  <a:gd name="T9" fmla="*/ 9 h 86"/>
                  <a:gd name="T10" fmla="*/ 0 w 86"/>
                  <a:gd name="T11" fmla="*/ 31 h 86"/>
                  <a:gd name="T12" fmla="*/ 56 w 86"/>
                  <a:gd name="T13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6">
                    <a:moveTo>
                      <a:pt x="56" y="86"/>
                    </a:moveTo>
                    <a:cubicBezTo>
                      <a:pt x="78" y="64"/>
                      <a:pt x="78" y="64"/>
                      <a:pt x="78" y="64"/>
                    </a:cubicBezTo>
                    <a:cubicBezTo>
                      <a:pt x="86" y="56"/>
                      <a:pt x="86" y="43"/>
                      <a:pt x="78" y="35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43" y="0"/>
                      <a:pt x="30" y="0"/>
                      <a:pt x="22" y="9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56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2876550" y="4919663"/>
                <a:ext cx="479425" cy="476250"/>
              </a:xfrm>
              <a:custGeom>
                <a:avLst/>
                <a:gdLst>
                  <a:gd name="T0" fmla="*/ 191 w 302"/>
                  <a:gd name="T1" fmla="*/ 0 h 300"/>
                  <a:gd name="T2" fmla="*/ 0 w 302"/>
                  <a:gd name="T3" fmla="*/ 191 h 300"/>
                  <a:gd name="T4" fmla="*/ 109 w 302"/>
                  <a:gd name="T5" fmla="*/ 300 h 300"/>
                  <a:gd name="T6" fmla="*/ 302 w 302"/>
                  <a:gd name="T7" fmla="*/ 109 h 300"/>
                  <a:gd name="T8" fmla="*/ 191 w 302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2" h="300">
                    <a:moveTo>
                      <a:pt x="191" y="0"/>
                    </a:moveTo>
                    <a:lnTo>
                      <a:pt x="0" y="191"/>
                    </a:lnTo>
                    <a:lnTo>
                      <a:pt x="109" y="300"/>
                    </a:lnTo>
                    <a:lnTo>
                      <a:pt x="302" y="109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2714625" y="5273675"/>
                <a:ext cx="284163" cy="284163"/>
              </a:xfrm>
              <a:custGeom>
                <a:avLst/>
                <a:gdLst>
                  <a:gd name="T0" fmla="*/ 37 w 90"/>
                  <a:gd name="T1" fmla="*/ 0 h 90"/>
                  <a:gd name="T2" fmla="*/ 24 w 90"/>
                  <a:gd name="T3" fmla="*/ 22 h 90"/>
                  <a:gd name="T4" fmla="*/ 4 w 90"/>
                  <a:gd name="T5" fmla="*/ 74 h 90"/>
                  <a:gd name="T6" fmla="*/ 16 w 90"/>
                  <a:gd name="T7" fmla="*/ 86 h 90"/>
                  <a:gd name="T8" fmla="*/ 68 w 90"/>
                  <a:gd name="T9" fmla="*/ 66 h 90"/>
                  <a:gd name="T10" fmla="*/ 90 w 90"/>
                  <a:gd name="T11" fmla="*/ 53 h 90"/>
                  <a:gd name="T12" fmla="*/ 37 w 90"/>
                  <a:gd name="T1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90">
                    <a:moveTo>
                      <a:pt x="37" y="0"/>
                    </a:moveTo>
                    <a:cubicBezTo>
                      <a:pt x="32" y="7"/>
                      <a:pt x="27" y="16"/>
                      <a:pt x="24" y="22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0" y="85"/>
                      <a:pt x="6" y="90"/>
                      <a:pt x="16" y="8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75" y="63"/>
                      <a:pt x="83" y="58"/>
                      <a:pt x="90" y="53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423287" y="2872317"/>
              <a:ext cx="2249334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Recommendations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25753" y="1720187"/>
            <a:ext cx="1351652" cy="1521460"/>
            <a:chOff x="718586" y="1720875"/>
            <a:chExt cx="1351652" cy="1521460"/>
          </a:xfrm>
        </p:grpSpPr>
        <p:sp>
          <p:nvSpPr>
            <p:cNvPr id="46" name="TextBox 45"/>
            <p:cNvSpPr txBox="1"/>
            <p:nvPr/>
          </p:nvSpPr>
          <p:spPr>
            <a:xfrm>
              <a:off x="718586" y="2873003"/>
              <a:ext cx="1351652" cy="369332"/>
            </a:xfrm>
            <a:prstGeom prst="rect">
              <a:avLst/>
            </a:prstGeom>
            <a:solidFill>
              <a:srgbClr val="89439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 steps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Group 4"/>
            <p:cNvGrpSpPr>
              <a:grpSpLocks noChangeAspect="1"/>
            </p:cNvGrpSpPr>
            <p:nvPr/>
          </p:nvGrpSpPr>
          <p:grpSpPr bwMode="auto">
            <a:xfrm>
              <a:off x="924179" y="1720875"/>
              <a:ext cx="941387" cy="947737"/>
              <a:chOff x="921" y="1601"/>
              <a:chExt cx="593" cy="597"/>
            </a:xfrm>
          </p:grpSpPr>
          <p:sp>
            <p:nvSpPr>
              <p:cNvPr id="4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21" y="1601"/>
                <a:ext cx="593" cy="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9" name="Freeform 48"/>
              <p:cNvSpPr>
                <a:spLocks noEditPoints="1"/>
              </p:cNvSpPr>
              <p:nvPr/>
            </p:nvSpPr>
            <p:spPr bwMode="auto">
              <a:xfrm>
                <a:off x="921" y="1601"/>
                <a:ext cx="593" cy="597"/>
              </a:xfrm>
              <a:custGeom>
                <a:avLst/>
                <a:gdLst>
                  <a:gd name="T0" fmla="*/ 414 w 461"/>
                  <a:gd name="T1" fmla="*/ 232 h 464"/>
                  <a:gd name="T2" fmla="*/ 461 w 461"/>
                  <a:gd name="T3" fmla="*/ 208 h 464"/>
                  <a:gd name="T4" fmla="*/ 451 w 461"/>
                  <a:gd name="T5" fmla="*/ 161 h 464"/>
                  <a:gd name="T6" fmla="*/ 398 w 461"/>
                  <a:gd name="T7" fmla="*/ 157 h 464"/>
                  <a:gd name="T8" fmla="*/ 379 w 461"/>
                  <a:gd name="T9" fmla="*/ 124 h 464"/>
                  <a:gd name="T10" fmla="*/ 403 w 461"/>
                  <a:gd name="T11" fmla="*/ 77 h 464"/>
                  <a:gd name="T12" fmla="*/ 367 w 461"/>
                  <a:gd name="T13" fmla="*/ 45 h 464"/>
                  <a:gd name="T14" fmla="*/ 322 w 461"/>
                  <a:gd name="T15" fmla="*/ 73 h 464"/>
                  <a:gd name="T16" fmla="*/ 287 w 461"/>
                  <a:gd name="T17" fmla="*/ 57 h 464"/>
                  <a:gd name="T18" fmla="*/ 279 w 461"/>
                  <a:gd name="T19" fmla="*/ 5 h 464"/>
                  <a:gd name="T20" fmla="*/ 230 w 461"/>
                  <a:gd name="T21" fmla="*/ 0 h 464"/>
                  <a:gd name="T22" fmla="*/ 211 w 461"/>
                  <a:gd name="T23" fmla="*/ 49 h 464"/>
                  <a:gd name="T24" fmla="*/ 173 w 461"/>
                  <a:gd name="T25" fmla="*/ 57 h 464"/>
                  <a:gd name="T26" fmla="*/ 136 w 461"/>
                  <a:gd name="T27" fmla="*/ 20 h 464"/>
                  <a:gd name="T28" fmla="*/ 94 w 461"/>
                  <a:gd name="T29" fmla="*/ 44 h 464"/>
                  <a:gd name="T30" fmla="*/ 107 w 461"/>
                  <a:gd name="T31" fmla="*/ 95 h 464"/>
                  <a:gd name="T32" fmla="*/ 81 w 461"/>
                  <a:gd name="T33" fmla="*/ 123 h 464"/>
                  <a:gd name="T34" fmla="*/ 30 w 461"/>
                  <a:gd name="T35" fmla="*/ 116 h 464"/>
                  <a:gd name="T36" fmla="*/ 10 w 461"/>
                  <a:gd name="T37" fmla="*/ 160 h 464"/>
                  <a:gd name="T38" fmla="*/ 50 w 461"/>
                  <a:gd name="T39" fmla="*/ 193 h 464"/>
                  <a:gd name="T40" fmla="*/ 46 w 461"/>
                  <a:gd name="T41" fmla="*/ 232 h 464"/>
                  <a:gd name="T42" fmla="*/ 0 w 461"/>
                  <a:gd name="T43" fmla="*/ 256 h 464"/>
                  <a:gd name="T44" fmla="*/ 10 w 461"/>
                  <a:gd name="T45" fmla="*/ 303 h 464"/>
                  <a:gd name="T46" fmla="*/ 62 w 461"/>
                  <a:gd name="T47" fmla="*/ 306 h 464"/>
                  <a:gd name="T48" fmla="*/ 81 w 461"/>
                  <a:gd name="T49" fmla="*/ 340 h 464"/>
                  <a:gd name="T50" fmla="*/ 58 w 461"/>
                  <a:gd name="T51" fmla="*/ 387 h 464"/>
                  <a:gd name="T52" fmla="*/ 94 w 461"/>
                  <a:gd name="T53" fmla="*/ 419 h 464"/>
                  <a:gd name="T54" fmla="*/ 138 w 461"/>
                  <a:gd name="T55" fmla="*/ 391 h 464"/>
                  <a:gd name="T56" fmla="*/ 173 w 461"/>
                  <a:gd name="T57" fmla="*/ 407 h 464"/>
                  <a:gd name="T58" fmla="*/ 181 w 461"/>
                  <a:gd name="T59" fmla="*/ 459 h 464"/>
                  <a:gd name="T60" fmla="*/ 230 w 461"/>
                  <a:gd name="T61" fmla="*/ 464 h 464"/>
                  <a:gd name="T62" fmla="*/ 249 w 461"/>
                  <a:gd name="T63" fmla="*/ 415 h 464"/>
                  <a:gd name="T64" fmla="*/ 287 w 461"/>
                  <a:gd name="T65" fmla="*/ 407 h 464"/>
                  <a:gd name="T66" fmla="*/ 324 w 461"/>
                  <a:gd name="T67" fmla="*/ 444 h 464"/>
                  <a:gd name="T68" fmla="*/ 366 w 461"/>
                  <a:gd name="T69" fmla="*/ 420 h 464"/>
                  <a:gd name="T70" fmla="*/ 353 w 461"/>
                  <a:gd name="T71" fmla="*/ 369 h 464"/>
                  <a:gd name="T72" fmla="*/ 379 w 461"/>
                  <a:gd name="T73" fmla="*/ 340 h 464"/>
                  <a:gd name="T74" fmla="*/ 431 w 461"/>
                  <a:gd name="T75" fmla="*/ 348 h 464"/>
                  <a:gd name="T76" fmla="*/ 450 w 461"/>
                  <a:gd name="T77" fmla="*/ 304 h 464"/>
                  <a:gd name="T78" fmla="*/ 410 w 461"/>
                  <a:gd name="T79" fmla="*/ 270 h 464"/>
                  <a:gd name="T80" fmla="*/ 414 w 461"/>
                  <a:gd name="T81" fmla="*/ 232 h 464"/>
                  <a:gd name="T82" fmla="*/ 230 w 461"/>
                  <a:gd name="T83" fmla="*/ 378 h 464"/>
                  <a:gd name="T84" fmla="*/ 84 w 461"/>
                  <a:gd name="T85" fmla="*/ 232 h 464"/>
                  <a:gd name="T86" fmla="*/ 230 w 461"/>
                  <a:gd name="T87" fmla="*/ 86 h 464"/>
                  <a:gd name="T88" fmla="*/ 376 w 461"/>
                  <a:gd name="T89" fmla="*/ 232 h 464"/>
                  <a:gd name="T90" fmla="*/ 230 w 461"/>
                  <a:gd name="T91" fmla="*/ 378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1" h="464">
                    <a:moveTo>
                      <a:pt x="414" y="232"/>
                    </a:moveTo>
                    <a:cubicBezTo>
                      <a:pt x="461" y="208"/>
                      <a:pt x="461" y="208"/>
                      <a:pt x="461" y="208"/>
                    </a:cubicBezTo>
                    <a:cubicBezTo>
                      <a:pt x="451" y="161"/>
                      <a:pt x="451" y="161"/>
                      <a:pt x="451" y="161"/>
                    </a:cubicBezTo>
                    <a:cubicBezTo>
                      <a:pt x="398" y="157"/>
                      <a:pt x="398" y="157"/>
                      <a:pt x="398" y="157"/>
                    </a:cubicBezTo>
                    <a:cubicBezTo>
                      <a:pt x="379" y="124"/>
                      <a:pt x="379" y="124"/>
                      <a:pt x="379" y="124"/>
                    </a:cubicBezTo>
                    <a:cubicBezTo>
                      <a:pt x="403" y="77"/>
                      <a:pt x="403" y="77"/>
                      <a:pt x="403" y="77"/>
                    </a:cubicBezTo>
                    <a:cubicBezTo>
                      <a:pt x="367" y="45"/>
                      <a:pt x="367" y="45"/>
                      <a:pt x="367" y="45"/>
                    </a:cubicBezTo>
                    <a:cubicBezTo>
                      <a:pt x="322" y="73"/>
                      <a:pt x="322" y="73"/>
                      <a:pt x="322" y="73"/>
                    </a:cubicBezTo>
                    <a:cubicBezTo>
                      <a:pt x="287" y="57"/>
                      <a:pt x="287" y="57"/>
                      <a:pt x="287" y="57"/>
                    </a:cubicBezTo>
                    <a:cubicBezTo>
                      <a:pt x="279" y="5"/>
                      <a:pt x="279" y="5"/>
                      <a:pt x="279" y="5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11" y="49"/>
                      <a:pt x="211" y="49"/>
                      <a:pt x="211" y="49"/>
                    </a:cubicBezTo>
                    <a:cubicBezTo>
                      <a:pt x="173" y="57"/>
                      <a:pt x="173" y="57"/>
                      <a:pt x="173" y="57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107" y="95"/>
                      <a:pt x="107" y="95"/>
                      <a:pt x="107" y="95"/>
                    </a:cubicBezTo>
                    <a:cubicBezTo>
                      <a:pt x="81" y="123"/>
                      <a:pt x="81" y="123"/>
                      <a:pt x="81" y="123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10" y="160"/>
                      <a:pt x="10" y="160"/>
                      <a:pt x="10" y="160"/>
                    </a:cubicBezTo>
                    <a:cubicBezTo>
                      <a:pt x="50" y="193"/>
                      <a:pt x="50" y="193"/>
                      <a:pt x="50" y="193"/>
                    </a:cubicBezTo>
                    <a:cubicBezTo>
                      <a:pt x="46" y="232"/>
                      <a:pt x="46" y="232"/>
                      <a:pt x="46" y="232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0" y="303"/>
                      <a:pt x="10" y="303"/>
                      <a:pt x="10" y="303"/>
                    </a:cubicBezTo>
                    <a:cubicBezTo>
                      <a:pt x="62" y="306"/>
                      <a:pt x="62" y="306"/>
                      <a:pt x="62" y="306"/>
                    </a:cubicBezTo>
                    <a:cubicBezTo>
                      <a:pt x="81" y="340"/>
                      <a:pt x="81" y="340"/>
                      <a:pt x="81" y="340"/>
                    </a:cubicBezTo>
                    <a:cubicBezTo>
                      <a:pt x="58" y="387"/>
                      <a:pt x="58" y="387"/>
                      <a:pt x="58" y="387"/>
                    </a:cubicBezTo>
                    <a:cubicBezTo>
                      <a:pt x="94" y="419"/>
                      <a:pt x="94" y="419"/>
                      <a:pt x="94" y="419"/>
                    </a:cubicBezTo>
                    <a:cubicBezTo>
                      <a:pt x="138" y="391"/>
                      <a:pt x="138" y="391"/>
                      <a:pt x="138" y="391"/>
                    </a:cubicBezTo>
                    <a:cubicBezTo>
                      <a:pt x="173" y="407"/>
                      <a:pt x="173" y="407"/>
                      <a:pt x="173" y="407"/>
                    </a:cubicBezTo>
                    <a:cubicBezTo>
                      <a:pt x="181" y="459"/>
                      <a:pt x="181" y="459"/>
                      <a:pt x="181" y="459"/>
                    </a:cubicBezTo>
                    <a:cubicBezTo>
                      <a:pt x="230" y="464"/>
                      <a:pt x="230" y="464"/>
                      <a:pt x="230" y="464"/>
                    </a:cubicBezTo>
                    <a:cubicBezTo>
                      <a:pt x="249" y="415"/>
                      <a:pt x="249" y="415"/>
                      <a:pt x="249" y="415"/>
                    </a:cubicBezTo>
                    <a:cubicBezTo>
                      <a:pt x="287" y="407"/>
                      <a:pt x="287" y="407"/>
                      <a:pt x="287" y="407"/>
                    </a:cubicBezTo>
                    <a:cubicBezTo>
                      <a:pt x="324" y="444"/>
                      <a:pt x="324" y="444"/>
                      <a:pt x="324" y="444"/>
                    </a:cubicBezTo>
                    <a:cubicBezTo>
                      <a:pt x="366" y="420"/>
                      <a:pt x="366" y="420"/>
                      <a:pt x="366" y="420"/>
                    </a:cubicBezTo>
                    <a:cubicBezTo>
                      <a:pt x="353" y="369"/>
                      <a:pt x="353" y="369"/>
                      <a:pt x="353" y="369"/>
                    </a:cubicBezTo>
                    <a:cubicBezTo>
                      <a:pt x="379" y="340"/>
                      <a:pt x="379" y="340"/>
                      <a:pt x="379" y="340"/>
                    </a:cubicBezTo>
                    <a:cubicBezTo>
                      <a:pt x="431" y="348"/>
                      <a:pt x="431" y="348"/>
                      <a:pt x="431" y="348"/>
                    </a:cubicBezTo>
                    <a:cubicBezTo>
                      <a:pt x="450" y="304"/>
                      <a:pt x="450" y="304"/>
                      <a:pt x="450" y="304"/>
                    </a:cubicBezTo>
                    <a:cubicBezTo>
                      <a:pt x="410" y="270"/>
                      <a:pt x="410" y="270"/>
                      <a:pt x="410" y="270"/>
                    </a:cubicBezTo>
                    <a:lnTo>
                      <a:pt x="414" y="232"/>
                    </a:lnTo>
                    <a:close/>
                    <a:moveTo>
                      <a:pt x="230" y="378"/>
                    </a:moveTo>
                    <a:cubicBezTo>
                      <a:pt x="150" y="378"/>
                      <a:pt x="84" y="312"/>
                      <a:pt x="84" y="232"/>
                    </a:cubicBezTo>
                    <a:cubicBezTo>
                      <a:pt x="84" y="151"/>
                      <a:pt x="150" y="86"/>
                      <a:pt x="230" y="86"/>
                    </a:cubicBezTo>
                    <a:cubicBezTo>
                      <a:pt x="311" y="86"/>
                      <a:pt x="376" y="151"/>
                      <a:pt x="376" y="232"/>
                    </a:cubicBezTo>
                    <a:cubicBezTo>
                      <a:pt x="376" y="312"/>
                      <a:pt x="311" y="378"/>
                      <a:pt x="230" y="378"/>
                    </a:cubicBezTo>
                    <a:close/>
                  </a:path>
                </a:pathLst>
              </a:custGeom>
              <a:solidFill>
                <a:srgbClr val="B88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1218" y="1754"/>
                <a:ext cx="146" cy="291"/>
              </a:xfrm>
              <a:custGeom>
                <a:avLst/>
                <a:gdLst>
                  <a:gd name="T0" fmla="*/ 0 w 113"/>
                  <a:gd name="T1" fmla="*/ 0 h 226"/>
                  <a:gd name="T2" fmla="*/ 0 w 113"/>
                  <a:gd name="T3" fmla="*/ 226 h 226"/>
                  <a:gd name="T4" fmla="*/ 113 w 113"/>
                  <a:gd name="T5" fmla="*/ 113 h 226"/>
                  <a:gd name="T6" fmla="*/ 0 w 113"/>
                  <a:gd name="T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226">
                    <a:moveTo>
                      <a:pt x="0" y="0"/>
                    </a:moveTo>
                    <a:cubicBezTo>
                      <a:pt x="0" y="226"/>
                      <a:pt x="0" y="226"/>
                      <a:pt x="0" y="226"/>
                    </a:cubicBezTo>
                    <a:cubicBezTo>
                      <a:pt x="62" y="226"/>
                      <a:pt x="113" y="175"/>
                      <a:pt x="113" y="113"/>
                    </a:cubicBezTo>
                    <a:cubicBezTo>
                      <a:pt x="113" y="51"/>
                      <a:pt x="62" y="0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65749" y="1813648"/>
            <a:ext cx="1082349" cy="1427999"/>
            <a:chOff x="963034" y="1813648"/>
            <a:chExt cx="1082349" cy="1427999"/>
          </a:xfrm>
        </p:grpSpPr>
        <p:sp>
          <p:nvSpPr>
            <p:cNvPr id="18" name="TextBox 17"/>
            <p:cNvSpPr txBox="1"/>
            <p:nvPr/>
          </p:nvSpPr>
          <p:spPr>
            <a:xfrm>
              <a:off x="963034" y="2872315"/>
              <a:ext cx="1082349" cy="369332"/>
            </a:xfrm>
            <a:prstGeom prst="rect">
              <a:avLst/>
            </a:prstGeom>
            <a:solidFill>
              <a:srgbClr val="7AA22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086990" y="1813648"/>
              <a:ext cx="844551" cy="840482"/>
              <a:chOff x="6939768" y="2588518"/>
              <a:chExt cx="844551" cy="840482"/>
            </a:xfrm>
          </p:grpSpPr>
          <p:sp>
            <p:nvSpPr>
              <p:cNvPr id="52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6939768" y="2588518"/>
                <a:ext cx="844550" cy="795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3" name="Freeform 10"/>
              <p:cNvSpPr>
                <a:spLocks noEditPoints="1"/>
              </p:cNvSpPr>
              <p:nvPr/>
            </p:nvSpPr>
            <p:spPr bwMode="auto">
              <a:xfrm>
                <a:off x="6939768" y="2695575"/>
                <a:ext cx="474663" cy="635000"/>
              </a:xfrm>
              <a:custGeom>
                <a:avLst/>
                <a:gdLst>
                  <a:gd name="T0" fmla="*/ 142 w 269"/>
                  <a:gd name="T1" fmla="*/ 1 h 360"/>
                  <a:gd name="T2" fmla="*/ 135 w 269"/>
                  <a:gd name="T3" fmla="*/ 0 h 360"/>
                  <a:gd name="T4" fmla="*/ 128 w 269"/>
                  <a:gd name="T5" fmla="*/ 1 h 360"/>
                  <a:gd name="T6" fmla="*/ 0 w 269"/>
                  <a:gd name="T7" fmla="*/ 135 h 360"/>
                  <a:gd name="T8" fmla="*/ 135 w 269"/>
                  <a:gd name="T9" fmla="*/ 360 h 360"/>
                  <a:gd name="T10" fmla="*/ 269 w 269"/>
                  <a:gd name="T11" fmla="*/ 135 h 360"/>
                  <a:gd name="T12" fmla="*/ 142 w 269"/>
                  <a:gd name="T13" fmla="*/ 1 h 360"/>
                  <a:gd name="T14" fmla="*/ 135 w 269"/>
                  <a:gd name="T15" fmla="*/ 202 h 360"/>
                  <a:gd name="T16" fmla="*/ 67 w 269"/>
                  <a:gd name="T17" fmla="*/ 135 h 360"/>
                  <a:gd name="T18" fmla="*/ 135 w 269"/>
                  <a:gd name="T19" fmla="*/ 68 h 360"/>
                  <a:gd name="T20" fmla="*/ 202 w 269"/>
                  <a:gd name="T21" fmla="*/ 135 h 360"/>
                  <a:gd name="T22" fmla="*/ 135 w 269"/>
                  <a:gd name="T23" fmla="*/ 202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9" h="360">
                    <a:moveTo>
                      <a:pt x="142" y="1"/>
                    </a:moveTo>
                    <a:cubicBezTo>
                      <a:pt x="139" y="1"/>
                      <a:pt x="137" y="0"/>
                      <a:pt x="135" y="0"/>
                    </a:cubicBezTo>
                    <a:cubicBezTo>
                      <a:pt x="132" y="0"/>
                      <a:pt x="130" y="1"/>
                      <a:pt x="128" y="1"/>
                    </a:cubicBezTo>
                    <a:cubicBezTo>
                      <a:pt x="57" y="4"/>
                      <a:pt x="0" y="63"/>
                      <a:pt x="0" y="135"/>
                    </a:cubicBezTo>
                    <a:cubicBezTo>
                      <a:pt x="0" y="220"/>
                      <a:pt x="135" y="360"/>
                      <a:pt x="135" y="360"/>
                    </a:cubicBezTo>
                    <a:cubicBezTo>
                      <a:pt x="135" y="360"/>
                      <a:pt x="269" y="220"/>
                      <a:pt x="269" y="135"/>
                    </a:cubicBezTo>
                    <a:cubicBezTo>
                      <a:pt x="269" y="63"/>
                      <a:pt x="213" y="4"/>
                      <a:pt x="142" y="1"/>
                    </a:cubicBezTo>
                    <a:close/>
                    <a:moveTo>
                      <a:pt x="135" y="202"/>
                    </a:moveTo>
                    <a:cubicBezTo>
                      <a:pt x="98" y="202"/>
                      <a:pt x="67" y="172"/>
                      <a:pt x="67" y="135"/>
                    </a:cubicBezTo>
                    <a:cubicBezTo>
                      <a:pt x="67" y="98"/>
                      <a:pt x="98" y="68"/>
                      <a:pt x="135" y="68"/>
                    </a:cubicBezTo>
                    <a:cubicBezTo>
                      <a:pt x="172" y="68"/>
                      <a:pt x="202" y="98"/>
                      <a:pt x="202" y="135"/>
                    </a:cubicBezTo>
                    <a:cubicBezTo>
                      <a:pt x="202" y="172"/>
                      <a:pt x="172" y="202"/>
                      <a:pt x="135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4" name="Freeform 11"/>
              <p:cNvSpPr>
                <a:spLocks noEditPoints="1"/>
              </p:cNvSpPr>
              <p:nvPr/>
            </p:nvSpPr>
            <p:spPr bwMode="auto">
              <a:xfrm>
                <a:off x="7496981" y="2633662"/>
                <a:ext cx="287338" cy="382588"/>
              </a:xfrm>
              <a:custGeom>
                <a:avLst/>
                <a:gdLst>
                  <a:gd name="T0" fmla="*/ 86 w 163"/>
                  <a:gd name="T1" fmla="*/ 0 h 217"/>
                  <a:gd name="T2" fmla="*/ 82 w 163"/>
                  <a:gd name="T3" fmla="*/ 0 h 217"/>
                  <a:gd name="T4" fmla="*/ 77 w 163"/>
                  <a:gd name="T5" fmla="*/ 0 h 217"/>
                  <a:gd name="T6" fmla="*/ 0 w 163"/>
                  <a:gd name="T7" fmla="*/ 81 h 217"/>
                  <a:gd name="T8" fmla="*/ 82 w 163"/>
                  <a:gd name="T9" fmla="*/ 217 h 217"/>
                  <a:gd name="T10" fmla="*/ 163 w 163"/>
                  <a:gd name="T11" fmla="*/ 81 h 217"/>
                  <a:gd name="T12" fmla="*/ 86 w 163"/>
                  <a:gd name="T13" fmla="*/ 0 h 217"/>
                  <a:gd name="T14" fmla="*/ 82 w 163"/>
                  <a:gd name="T15" fmla="*/ 122 h 217"/>
                  <a:gd name="T16" fmla="*/ 41 w 163"/>
                  <a:gd name="T17" fmla="*/ 81 h 217"/>
                  <a:gd name="T18" fmla="*/ 82 w 163"/>
                  <a:gd name="T19" fmla="*/ 40 h 217"/>
                  <a:gd name="T20" fmla="*/ 122 w 163"/>
                  <a:gd name="T21" fmla="*/ 81 h 217"/>
                  <a:gd name="T22" fmla="*/ 82 w 163"/>
                  <a:gd name="T23" fmla="*/ 12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217">
                    <a:moveTo>
                      <a:pt x="86" y="0"/>
                    </a:moveTo>
                    <a:cubicBezTo>
                      <a:pt x="84" y="0"/>
                      <a:pt x="83" y="0"/>
                      <a:pt x="82" y="0"/>
                    </a:cubicBezTo>
                    <a:cubicBezTo>
                      <a:pt x="80" y="0"/>
                      <a:pt x="79" y="0"/>
                      <a:pt x="77" y="0"/>
                    </a:cubicBezTo>
                    <a:cubicBezTo>
                      <a:pt x="34" y="2"/>
                      <a:pt x="0" y="37"/>
                      <a:pt x="0" y="81"/>
                    </a:cubicBezTo>
                    <a:cubicBezTo>
                      <a:pt x="0" y="132"/>
                      <a:pt x="82" y="217"/>
                      <a:pt x="82" y="217"/>
                    </a:cubicBezTo>
                    <a:cubicBezTo>
                      <a:pt x="82" y="217"/>
                      <a:pt x="163" y="132"/>
                      <a:pt x="163" y="81"/>
                    </a:cubicBezTo>
                    <a:cubicBezTo>
                      <a:pt x="163" y="37"/>
                      <a:pt x="129" y="2"/>
                      <a:pt x="86" y="0"/>
                    </a:cubicBezTo>
                    <a:close/>
                    <a:moveTo>
                      <a:pt x="82" y="122"/>
                    </a:moveTo>
                    <a:cubicBezTo>
                      <a:pt x="59" y="122"/>
                      <a:pt x="41" y="103"/>
                      <a:pt x="41" y="81"/>
                    </a:cubicBezTo>
                    <a:cubicBezTo>
                      <a:pt x="41" y="58"/>
                      <a:pt x="59" y="40"/>
                      <a:pt x="82" y="40"/>
                    </a:cubicBezTo>
                    <a:cubicBezTo>
                      <a:pt x="104" y="40"/>
                      <a:pt x="122" y="58"/>
                      <a:pt x="122" y="81"/>
                    </a:cubicBezTo>
                    <a:cubicBezTo>
                      <a:pt x="122" y="103"/>
                      <a:pt x="104" y="122"/>
                      <a:pt x="82" y="1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7150906" y="3059112"/>
                <a:ext cx="515938" cy="369888"/>
              </a:xfrm>
              <a:custGeom>
                <a:avLst/>
                <a:gdLst>
                  <a:gd name="T0" fmla="*/ 49 w 292"/>
                  <a:gd name="T1" fmla="*/ 210 h 210"/>
                  <a:gd name="T2" fmla="*/ 23 w 292"/>
                  <a:gd name="T3" fmla="*/ 209 h 210"/>
                  <a:gd name="T4" fmla="*/ 15 w 292"/>
                  <a:gd name="T5" fmla="*/ 208 h 210"/>
                  <a:gd name="T6" fmla="*/ 0 w 292"/>
                  <a:gd name="T7" fmla="*/ 194 h 210"/>
                  <a:gd name="T8" fmla="*/ 15 w 292"/>
                  <a:gd name="T9" fmla="*/ 179 h 210"/>
                  <a:gd name="T10" fmla="*/ 24 w 292"/>
                  <a:gd name="T11" fmla="*/ 179 h 210"/>
                  <a:gd name="T12" fmla="*/ 120 w 292"/>
                  <a:gd name="T13" fmla="*/ 161 h 210"/>
                  <a:gd name="T14" fmla="*/ 134 w 292"/>
                  <a:gd name="T15" fmla="*/ 124 h 210"/>
                  <a:gd name="T16" fmla="*/ 162 w 292"/>
                  <a:gd name="T17" fmla="*/ 64 h 210"/>
                  <a:gd name="T18" fmla="*/ 214 w 292"/>
                  <a:gd name="T19" fmla="*/ 52 h 210"/>
                  <a:gd name="T20" fmla="*/ 263 w 292"/>
                  <a:gd name="T21" fmla="*/ 15 h 210"/>
                  <a:gd name="T22" fmla="*/ 278 w 292"/>
                  <a:gd name="T23" fmla="*/ 0 h 210"/>
                  <a:gd name="T24" fmla="*/ 292 w 292"/>
                  <a:gd name="T25" fmla="*/ 15 h 210"/>
                  <a:gd name="T26" fmla="*/ 265 w 292"/>
                  <a:gd name="T27" fmla="*/ 71 h 210"/>
                  <a:gd name="T28" fmla="*/ 216 w 292"/>
                  <a:gd name="T29" fmla="*/ 82 h 210"/>
                  <a:gd name="T30" fmla="*/ 163 w 292"/>
                  <a:gd name="T31" fmla="*/ 124 h 210"/>
                  <a:gd name="T32" fmla="*/ 140 w 292"/>
                  <a:gd name="T33" fmla="*/ 182 h 210"/>
                  <a:gd name="T34" fmla="*/ 49 w 292"/>
                  <a:gd name="T3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2" h="210">
                    <a:moveTo>
                      <a:pt x="49" y="210"/>
                    </a:moveTo>
                    <a:cubicBezTo>
                      <a:pt x="38" y="210"/>
                      <a:pt x="29" y="209"/>
                      <a:pt x="23" y="209"/>
                    </a:cubicBezTo>
                    <a:cubicBezTo>
                      <a:pt x="19" y="208"/>
                      <a:pt x="16" y="208"/>
                      <a:pt x="15" y="208"/>
                    </a:cubicBezTo>
                    <a:cubicBezTo>
                      <a:pt x="7" y="208"/>
                      <a:pt x="0" y="202"/>
                      <a:pt x="0" y="194"/>
                    </a:cubicBezTo>
                    <a:cubicBezTo>
                      <a:pt x="0" y="185"/>
                      <a:pt x="7" y="179"/>
                      <a:pt x="15" y="179"/>
                    </a:cubicBezTo>
                    <a:cubicBezTo>
                      <a:pt x="17" y="179"/>
                      <a:pt x="20" y="179"/>
                      <a:pt x="24" y="179"/>
                    </a:cubicBezTo>
                    <a:cubicBezTo>
                      <a:pt x="46" y="181"/>
                      <a:pt x="96" y="184"/>
                      <a:pt x="120" y="161"/>
                    </a:cubicBezTo>
                    <a:cubicBezTo>
                      <a:pt x="129" y="152"/>
                      <a:pt x="134" y="140"/>
                      <a:pt x="134" y="124"/>
                    </a:cubicBezTo>
                    <a:cubicBezTo>
                      <a:pt x="134" y="95"/>
                      <a:pt x="143" y="75"/>
                      <a:pt x="162" y="64"/>
                    </a:cubicBezTo>
                    <a:cubicBezTo>
                      <a:pt x="177" y="55"/>
                      <a:pt x="196" y="54"/>
                      <a:pt x="214" y="52"/>
                    </a:cubicBezTo>
                    <a:cubicBezTo>
                      <a:pt x="248" y="50"/>
                      <a:pt x="263" y="47"/>
                      <a:pt x="263" y="15"/>
                    </a:cubicBezTo>
                    <a:cubicBezTo>
                      <a:pt x="263" y="7"/>
                      <a:pt x="270" y="0"/>
                      <a:pt x="278" y="0"/>
                    </a:cubicBezTo>
                    <a:cubicBezTo>
                      <a:pt x="286" y="0"/>
                      <a:pt x="292" y="7"/>
                      <a:pt x="292" y="15"/>
                    </a:cubicBezTo>
                    <a:cubicBezTo>
                      <a:pt x="292" y="42"/>
                      <a:pt x="283" y="60"/>
                      <a:pt x="265" y="71"/>
                    </a:cubicBezTo>
                    <a:cubicBezTo>
                      <a:pt x="251" y="79"/>
                      <a:pt x="233" y="80"/>
                      <a:pt x="216" y="82"/>
                    </a:cubicBezTo>
                    <a:cubicBezTo>
                      <a:pt x="179" y="84"/>
                      <a:pt x="163" y="87"/>
                      <a:pt x="163" y="124"/>
                    </a:cubicBezTo>
                    <a:cubicBezTo>
                      <a:pt x="163" y="148"/>
                      <a:pt x="155" y="168"/>
                      <a:pt x="140" y="182"/>
                    </a:cubicBezTo>
                    <a:cubicBezTo>
                      <a:pt x="115" y="205"/>
                      <a:pt x="77" y="210"/>
                      <a:pt x="49" y="2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78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6494085" cy="461665"/>
          </a:xfrm>
        </p:spPr>
        <p:txBody>
          <a:bodyPr/>
          <a:lstStyle/>
          <a:p>
            <a:r>
              <a:rPr lang="en-AU" dirty="0"/>
              <a:t>2</a:t>
            </a:r>
            <a:r>
              <a:rPr lang="en-AU" dirty="0" smtClean="0"/>
              <a:t>. Improvements </a:t>
            </a:r>
            <a:r>
              <a:rPr lang="en-AU" dirty="0"/>
              <a:t>beyond the health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30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training and expanded tenancy support services for frontline housing tenancy workers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disability justice strategies to ensure rights of people with psychosocial disabilities are protected during their interactions with justice system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rigor of mental health screening in correctional facilities and actively plan for care continuity post-release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legal representation &amp; non-legal advocacy services for those subject to involuntary mental healthcare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Govts to commit to no discharges from care into homelessness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supported housing places for people needing care on a regular basis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toward meeting the gap in long term housing for people with mental illness who are persistently homeless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Standards of care in correctional facilities to be equivalent to care in community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culturally capable mental healthcare for Aboriginal and Torres Strait Islanders in correctional facilities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 cycles for all psychosocial services to be at least 5 years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eligibility requirements, availability &amp; suitability of psychosocial supports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374634" y="573731"/>
            <a:ext cx="4312726" cy="22243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8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6494085" cy="461665"/>
          </a:xfrm>
        </p:spPr>
        <p:txBody>
          <a:bodyPr/>
          <a:lstStyle/>
          <a:p>
            <a:r>
              <a:rPr lang="en-AU" dirty="0"/>
              <a:t>2</a:t>
            </a:r>
            <a:r>
              <a:rPr lang="en-AU" dirty="0" smtClean="0"/>
              <a:t>. Improvements </a:t>
            </a:r>
            <a:r>
              <a:rPr lang="en-AU" dirty="0"/>
              <a:t>beyond the health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31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training and expanded tenancy support services for frontline housing tenancy workers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disability justice strategies to ensure rights of people with psychosocial disabilities are protected during their interactions with justice system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rigor of mental health screening in correctional facilities and actively plan for care continuity post-release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legal representation &amp; non-legal advocacy services for those subject to involuntary mental healthcare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Govts to commit to no discharges from care into homelessness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supported housing places for people needing care on a regular basis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toward meeting the gap in long term housing for people with mental illness who are persistently homeless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Standards of care in correctional facilities to be equivalent to care in community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culturally capable mental healthcare for Aboriginal and Torres Strait Islanders in correctional facilities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 cycles for all psychosocial services to be at least 5 years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eligibility requirements, availability &amp; suitability of psychosocial supports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374634" y="1263292"/>
            <a:ext cx="4312726" cy="589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1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586" y="1086855"/>
            <a:ext cx="4381284" cy="3910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7692940" cy="461665"/>
          </a:xfrm>
        </p:spPr>
        <p:txBody>
          <a:bodyPr/>
          <a:lstStyle/>
          <a:p>
            <a:r>
              <a:rPr lang="en-AU" dirty="0"/>
              <a:t>Gap in supported housing places across </a:t>
            </a:r>
            <a:r>
              <a:rPr lang="en-AU" dirty="0" smtClean="0"/>
              <a:t>Australia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32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360044" y="752892"/>
            <a:ext cx="338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places per 100 000 population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6494085" cy="461665"/>
          </a:xfrm>
        </p:spPr>
        <p:txBody>
          <a:bodyPr/>
          <a:lstStyle/>
          <a:p>
            <a:r>
              <a:rPr lang="en-AU" dirty="0"/>
              <a:t>2</a:t>
            </a:r>
            <a:r>
              <a:rPr lang="en-AU" dirty="0" smtClean="0"/>
              <a:t>. Improvements </a:t>
            </a:r>
            <a:r>
              <a:rPr lang="en-AU" dirty="0"/>
              <a:t>beyond the health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33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training and expanded tenancy support services for frontline housing tenancy workers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disability justice strategies to ensure rights of people with psychosocial disabilities are protected during their interactions with justice system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rigor of mental health screening in correctional facilities and actively plan for care continuity post-release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legal representation &amp; non-legal advocacy services for those subject to involuntary mental healthcare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Govts to commit to no discharges from care into homelessness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supported housing places for people needing care on a regular basis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toward meeting the gap in long term housing for people with mental illness who are persistently homeless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Standards of care in correctional facilities to be equivalent to care in community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culturally capable mental healthcare for Aboriginal and Torres Strait Islanders in correctional facilities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 cycles for all psychosocial services to be at least 5 years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eligibility requirements, availability &amp; suitability of psychosocial supports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374634" y="1776273"/>
            <a:ext cx="4312726" cy="589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6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6494085" cy="461665"/>
          </a:xfrm>
        </p:spPr>
        <p:txBody>
          <a:bodyPr/>
          <a:lstStyle/>
          <a:p>
            <a:r>
              <a:rPr lang="en-AU" dirty="0"/>
              <a:t>2</a:t>
            </a:r>
            <a:r>
              <a:rPr lang="en-AU" dirty="0" smtClean="0"/>
              <a:t>. Improvements </a:t>
            </a:r>
            <a:r>
              <a:rPr lang="en-AU" dirty="0"/>
              <a:t>beyond the health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34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training and expanded tenancy support services for frontline housing tenancy workers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disability justice strategies to ensure rights of people with psychosocial disabilities are protected during their interactions with justice system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rigor of mental health screening in correctional facilities and actively plan for care continuity post-release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legal representation &amp; non-legal advocacy services for those subject to involuntary mental healthcare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Govts to commit to no discharges from care into homelessness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supported housing places for people needing care on a regular basis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toward meeting the gap in long term housing for people with mental illness who are persistently homeless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Standards of care in correctional facilities to be equivalent to care in community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culturally capable mental healthcare for Aboriginal and Torres Strait Islanders in correctional facilities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 cycles for all psychosocial services to be at least 5 years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eligibility requirements, availability &amp; suitability of psychosocial supports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374634" y="2200940"/>
            <a:ext cx="4312726" cy="5891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2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6494085" cy="461665"/>
          </a:xfrm>
        </p:spPr>
        <p:txBody>
          <a:bodyPr/>
          <a:lstStyle/>
          <a:p>
            <a:r>
              <a:rPr lang="en-AU" dirty="0"/>
              <a:t>2</a:t>
            </a:r>
            <a:r>
              <a:rPr lang="en-AU" dirty="0" smtClean="0"/>
              <a:t>. Improvements </a:t>
            </a:r>
            <a:r>
              <a:rPr lang="en-AU" dirty="0"/>
              <a:t>beyond the health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35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training and expanded tenancy support services for frontline housing tenancy workers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disability justice strategies to ensure rights of people with psychosocial disabilities are protected during their interactions with justice system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rigor of mental health screening in correctional facilities and actively plan for care continuity post-release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legal representation &amp; non-legal advocacy services for those subject to involuntary mental healthcare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Govts to commit to no discharges from care into homelessness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supported housing places for people needing care on a regular basis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toward meeting the gap in long term housing for people with mental illness who are persistently homeless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Standards of care in correctional facilities to be equivalent to care in community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culturally capable mental healthcare for Aboriginal and Torres Strait Islanders in correctional facilities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 cycles for all psychosocial services to be at least 5 years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eligibility requirements, availability &amp; suitability of psychosocial supports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499270" y="3090672"/>
            <a:ext cx="4312726" cy="4858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6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2" y="112066"/>
            <a:ext cx="8084264" cy="1200329"/>
          </a:xfrm>
        </p:spPr>
        <p:txBody>
          <a:bodyPr/>
          <a:lstStyle/>
          <a:p>
            <a:r>
              <a:rPr lang="en-AU" dirty="0"/>
              <a:t>3</a:t>
            </a:r>
            <a:r>
              <a:rPr lang="en-AU" dirty="0" smtClean="0"/>
              <a:t>. Prevention and early intervention … </a:t>
            </a:r>
            <a:br>
              <a:rPr lang="en-AU" dirty="0" smtClean="0"/>
            </a:br>
            <a:r>
              <a:rPr lang="en-AU" dirty="0" smtClean="0"/>
              <a:t>                            </a:t>
            </a:r>
            <a:r>
              <a:rPr lang="en-AU" i="1" dirty="0" smtClean="0">
                <a:solidFill>
                  <a:schemeClr val="bg2"/>
                </a:solidFill>
              </a:rPr>
              <a:t>… what </a:t>
            </a:r>
            <a:r>
              <a:rPr lang="en-AU" i="1" dirty="0">
                <a:solidFill>
                  <a:schemeClr val="bg2"/>
                </a:solidFill>
              </a:rPr>
              <a:t>problems are we addressing?</a:t>
            </a:r>
            <a:r>
              <a:rPr lang="en-AU" i="1" dirty="0"/>
              <a:t/>
            </a:r>
            <a:br>
              <a:rPr lang="en-AU" i="1" dirty="0"/>
            </a:br>
            <a:endParaRPr lang="en-AU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36</a:t>
            </a:fld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74632" y="712230"/>
            <a:ext cx="850042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Low awareness of care and supports available to help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Widespread stigma and cultural barriers to accessing mental healthcare</a:t>
            </a:r>
            <a:br>
              <a:rPr lang="en-A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– especially for less common conditions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Early childhood educators and teachers observe development problems</a:t>
            </a:r>
            <a:br>
              <a:rPr lang="en-AU" dirty="0" smtClean="0"/>
            </a:br>
            <a:r>
              <a:rPr lang="en-AU" dirty="0" smtClean="0"/>
              <a:t>but lack skills to respond effectively and pathways to direct families 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Countless school wellbeing programs, but what works?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Many people who attempt suicide receive no follow-up care in the vital weeks</a:t>
            </a:r>
            <a:br>
              <a:rPr lang="en-AU" dirty="0" smtClean="0"/>
            </a:br>
            <a:r>
              <a:rPr lang="en-AU" dirty="0" smtClean="0"/>
              <a:t>after discharge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Numerous suicide prevention trials, but what works?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553266" y="4677219"/>
            <a:ext cx="1433754" cy="397201"/>
          </a:xfrm>
        </p:spPr>
        <p:txBody>
          <a:bodyPr/>
          <a:lstStyle/>
          <a:p>
            <a:r>
              <a:rPr lang="en-AU" dirty="0" smtClean="0"/>
              <a:t>Reform area 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90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5397631" cy="461665"/>
          </a:xfrm>
        </p:spPr>
        <p:txBody>
          <a:bodyPr/>
          <a:lstStyle/>
          <a:p>
            <a:r>
              <a:rPr lang="en-AU" dirty="0"/>
              <a:t>3</a:t>
            </a:r>
            <a:r>
              <a:rPr lang="en-AU" dirty="0" smtClean="0"/>
              <a:t>. Prevention and early intervention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37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report on progress toward universal screening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parent information programs on child social &amp; emotional development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skills in workforces of early childhood education and care, and schools to support child social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development 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data on wellbeing of school students to build evidence base for future interventions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 best practices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b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partnerships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 traditional healers and mainstream mental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healthcare for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Aboriginal &amp; Torres Strait Islander people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 lessons from suicide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prevention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trials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Incorporate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&amp; emotional wellbeing checks into existing physical development checks for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3 year olds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schools assign a teacher to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their mental health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wellbeing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COAG-developed strategic policy on social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learning in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education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system, including development of national standards for teacher training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 a new national stigma reduction strategy</a:t>
              </a:r>
            </a:p>
            <a:p>
              <a:endParaRPr lang="en-A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stigma amongst health professionals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people after a suicide attempt</a:t>
              </a:r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local priorities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responsibilities for suicide prevention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Indigenous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organisations empowered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preferred providers of local suicide prevention activities for Aboriginal &amp; Torres Strait Islander people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5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5397631" cy="461665"/>
          </a:xfrm>
        </p:spPr>
        <p:txBody>
          <a:bodyPr/>
          <a:lstStyle/>
          <a:p>
            <a:r>
              <a:rPr lang="en-AU" dirty="0"/>
              <a:t>3</a:t>
            </a:r>
            <a:r>
              <a:rPr lang="en-AU" dirty="0" smtClean="0"/>
              <a:t>. Prevention and early intervention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38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report on progress toward universal screening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parent information programs on child social &amp; emotional development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skills in workforces of early childhood education and care, and schools to support child social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development 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data on wellbeing of school students to build evidence base for future interventions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 best practices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b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partnerships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 traditional healers and mainstream mental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healthcare for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Aboriginal &amp; Torres Strait Islander people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 lessons from suicide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prevention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trials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Incorporate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&amp; emotional wellbeing checks into existing physical development checks for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3 year olds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schools assign a teacher to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their mental health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wellbeing leader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COAG-developed strategic policy on social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learning in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education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system, including development of national standards for teacher training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 a new national stigma reduction strategy</a:t>
              </a:r>
            </a:p>
            <a:p>
              <a:endParaRPr lang="en-A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stigma amongst health professionals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people after a suicide attempt</a:t>
              </a:r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local priorities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responsibilities for suicide prevention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Indigenous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organisations empowered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preferred providers of local suicide prevention activities for Aboriginal &amp; Torres Strait Islander people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74633" y="2363492"/>
            <a:ext cx="3740167" cy="7671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57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7856638" cy="461665"/>
          </a:xfrm>
        </p:spPr>
        <p:txBody>
          <a:bodyPr/>
          <a:lstStyle/>
          <a:p>
            <a:r>
              <a:rPr lang="en-AU" dirty="0"/>
              <a:t>Mental ill‑health is associated with social </a:t>
            </a:r>
            <a:r>
              <a:rPr lang="en-AU" dirty="0" smtClean="0"/>
              <a:t>exclusion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39</a:t>
            </a:fld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30" y="1262326"/>
            <a:ext cx="6724387" cy="3363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488" y="866202"/>
            <a:ext cx="5113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deeply and marginally socially excluded</a:t>
            </a:r>
          </a:p>
        </p:txBody>
      </p:sp>
    </p:spTree>
    <p:extLst>
      <p:ext uri="{BB962C8B-B14F-4D97-AF65-F5344CB8AC3E}">
        <p14:creationId xmlns:p14="http://schemas.microsoft.com/office/powerpoint/2010/main" val="23188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8304" y="2115595"/>
            <a:ext cx="1298771" cy="681937"/>
          </a:xfrm>
          <a:prstGeom prst="rect">
            <a:avLst/>
          </a:prstGeom>
          <a:noFill/>
        </p:spPr>
        <p:txBody>
          <a:bodyPr wrap="square" lIns="135000" tIns="81000" rIns="135000" bIns="81000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announces inquiry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652147" y="3392485"/>
            <a:ext cx="129551" cy="490120"/>
            <a:chOff x="2968551" y="2671422"/>
            <a:chExt cx="182562" cy="762499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13" name="Straight Connector 112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07"/>
            <p:cNvSpPr>
              <a:spLocks noChangeArrowheads="1"/>
            </p:cNvSpPr>
            <p:nvPr/>
          </p:nvSpPr>
          <p:spPr bwMode="auto">
            <a:xfrm>
              <a:off x="2968551" y="3249771"/>
              <a:ext cx="182562" cy="184150"/>
            </a:xfrm>
            <a:prstGeom prst="ellipse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65284" y="2256363"/>
            <a:ext cx="1776309" cy="681937"/>
          </a:xfrm>
          <a:prstGeom prst="rect">
            <a:avLst/>
          </a:prstGeom>
          <a:noFill/>
        </p:spPr>
        <p:txBody>
          <a:bodyPr wrap="square" lIns="135000" tIns="81000" rIns="135000" bIns="81000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 sends reference to Commission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75711" y="3965472"/>
            <a:ext cx="2396695" cy="486747"/>
          </a:xfrm>
          <a:prstGeom prst="rect">
            <a:avLst/>
          </a:prstGeom>
          <a:noFill/>
        </p:spPr>
        <p:txBody>
          <a:bodyPr wrap="square" lIns="135000" tIns="81000" rIns="135000" bIns="81000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visits interested parties, invites submissions &amp; comments</a:t>
            </a:r>
          </a:p>
        </p:txBody>
      </p:sp>
      <p:grpSp>
        <p:nvGrpSpPr>
          <p:cNvPr id="66" name="Group 29"/>
          <p:cNvGrpSpPr>
            <a:grpSpLocks noChangeAspect="1"/>
          </p:cNvGrpSpPr>
          <p:nvPr/>
        </p:nvGrpSpPr>
        <p:grpSpPr bwMode="auto">
          <a:xfrm>
            <a:off x="1846904" y="3523925"/>
            <a:ext cx="324608" cy="287915"/>
            <a:chOff x="1300" y="1718"/>
            <a:chExt cx="2017" cy="2040"/>
          </a:xfrm>
        </p:grpSpPr>
        <p:sp>
          <p:nvSpPr>
            <p:cNvPr id="67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300" y="1718"/>
              <a:ext cx="2017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1327" y="3237"/>
              <a:ext cx="902" cy="521"/>
            </a:xfrm>
            <a:custGeom>
              <a:avLst/>
              <a:gdLst>
                <a:gd name="T0" fmla="*/ 0 w 199"/>
                <a:gd name="T1" fmla="*/ 115 h 115"/>
                <a:gd name="T2" fmla="*/ 99 w 199"/>
                <a:gd name="T3" fmla="*/ 0 h 115"/>
                <a:gd name="T4" fmla="*/ 199 w 199"/>
                <a:gd name="T5" fmla="*/ 115 h 115"/>
                <a:gd name="T6" fmla="*/ 0 w 199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15">
                  <a:moveTo>
                    <a:pt x="0" y="115"/>
                  </a:moveTo>
                  <a:cubicBezTo>
                    <a:pt x="0" y="58"/>
                    <a:pt x="36" y="0"/>
                    <a:pt x="99" y="0"/>
                  </a:cubicBezTo>
                  <a:cubicBezTo>
                    <a:pt x="163" y="0"/>
                    <a:pt x="199" y="58"/>
                    <a:pt x="199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69" name="Oval 31"/>
            <p:cNvSpPr>
              <a:spLocks noChangeArrowheads="1"/>
            </p:cNvSpPr>
            <p:nvPr/>
          </p:nvSpPr>
          <p:spPr bwMode="auto">
            <a:xfrm>
              <a:off x="1572" y="2815"/>
              <a:ext cx="385" cy="385"/>
            </a:xfrm>
            <a:prstGeom prst="ellipse">
              <a:avLst/>
            </a:pr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2415" y="3237"/>
              <a:ext cx="902" cy="521"/>
            </a:xfrm>
            <a:custGeom>
              <a:avLst/>
              <a:gdLst>
                <a:gd name="T0" fmla="*/ 0 w 199"/>
                <a:gd name="T1" fmla="*/ 115 h 115"/>
                <a:gd name="T2" fmla="*/ 99 w 199"/>
                <a:gd name="T3" fmla="*/ 0 h 115"/>
                <a:gd name="T4" fmla="*/ 199 w 199"/>
                <a:gd name="T5" fmla="*/ 115 h 115"/>
                <a:gd name="T6" fmla="*/ 0 w 199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15">
                  <a:moveTo>
                    <a:pt x="0" y="115"/>
                  </a:moveTo>
                  <a:cubicBezTo>
                    <a:pt x="0" y="58"/>
                    <a:pt x="36" y="0"/>
                    <a:pt x="99" y="0"/>
                  </a:cubicBezTo>
                  <a:cubicBezTo>
                    <a:pt x="163" y="0"/>
                    <a:pt x="199" y="58"/>
                    <a:pt x="199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1" name="Oval 33"/>
            <p:cNvSpPr>
              <a:spLocks noChangeArrowheads="1"/>
            </p:cNvSpPr>
            <p:nvPr/>
          </p:nvSpPr>
          <p:spPr bwMode="auto">
            <a:xfrm>
              <a:off x="2660" y="2815"/>
              <a:ext cx="385" cy="385"/>
            </a:xfrm>
            <a:prstGeom prst="ellipse">
              <a:avLst/>
            </a:pr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300" y="2140"/>
              <a:ext cx="902" cy="521"/>
            </a:xfrm>
            <a:custGeom>
              <a:avLst/>
              <a:gdLst>
                <a:gd name="T0" fmla="*/ 0 w 199"/>
                <a:gd name="T1" fmla="*/ 115 h 115"/>
                <a:gd name="T2" fmla="*/ 100 w 199"/>
                <a:gd name="T3" fmla="*/ 0 h 115"/>
                <a:gd name="T4" fmla="*/ 199 w 199"/>
                <a:gd name="T5" fmla="*/ 115 h 115"/>
                <a:gd name="T6" fmla="*/ 0 w 199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15">
                  <a:moveTo>
                    <a:pt x="0" y="115"/>
                  </a:moveTo>
                  <a:cubicBezTo>
                    <a:pt x="0" y="58"/>
                    <a:pt x="37" y="0"/>
                    <a:pt x="100" y="0"/>
                  </a:cubicBezTo>
                  <a:cubicBezTo>
                    <a:pt x="163" y="0"/>
                    <a:pt x="199" y="58"/>
                    <a:pt x="199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1549" y="1718"/>
              <a:ext cx="386" cy="385"/>
            </a:xfrm>
            <a:prstGeom prst="ellipse">
              <a:avLst/>
            </a:pr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2388" y="2140"/>
              <a:ext cx="906" cy="521"/>
            </a:xfrm>
            <a:custGeom>
              <a:avLst/>
              <a:gdLst>
                <a:gd name="T0" fmla="*/ 0 w 200"/>
                <a:gd name="T1" fmla="*/ 115 h 115"/>
                <a:gd name="T2" fmla="*/ 100 w 200"/>
                <a:gd name="T3" fmla="*/ 0 h 115"/>
                <a:gd name="T4" fmla="*/ 200 w 200"/>
                <a:gd name="T5" fmla="*/ 115 h 115"/>
                <a:gd name="T6" fmla="*/ 0 w 200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15">
                  <a:moveTo>
                    <a:pt x="0" y="115"/>
                  </a:moveTo>
                  <a:cubicBezTo>
                    <a:pt x="0" y="58"/>
                    <a:pt x="37" y="0"/>
                    <a:pt x="100" y="0"/>
                  </a:cubicBezTo>
                  <a:cubicBezTo>
                    <a:pt x="163" y="0"/>
                    <a:pt x="200" y="58"/>
                    <a:pt x="200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5" name="Oval 37"/>
            <p:cNvSpPr>
              <a:spLocks noChangeArrowheads="1"/>
            </p:cNvSpPr>
            <p:nvPr/>
          </p:nvSpPr>
          <p:spPr bwMode="auto">
            <a:xfrm>
              <a:off x="2637" y="1718"/>
              <a:ext cx="385" cy="385"/>
            </a:xfrm>
            <a:prstGeom prst="ellipse">
              <a:avLst/>
            </a:pr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1708" y="3273"/>
              <a:ext cx="131" cy="91"/>
            </a:xfrm>
            <a:custGeom>
              <a:avLst/>
              <a:gdLst>
                <a:gd name="T0" fmla="*/ 68 w 131"/>
                <a:gd name="T1" fmla="*/ 0 h 91"/>
                <a:gd name="T2" fmla="*/ 131 w 131"/>
                <a:gd name="T3" fmla="*/ 0 h 91"/>
                <a:gd name="T4" fmla="*/ 100 w 131"/>
                <a:gd name="T5" fmla="*/ 45 h 91"/>
                <a:gd name="T6" fmla="*/ 68 w 131"/>
                <a:gd name="T7" fmla="*/ 91 h 91"/>
                <a:gd name="T8" fmla="*/ 32 w 131"/>
                <a:gd name="T9" fmla="*/ 45 h 91"/>
                <a:gd name="T10" fmla="*/ 0 w 131"/>
                <a:gd name="T11" fmla="*/ 0 h 91"/>
                <a:gd name="T12" fmla="*/ 68 w 131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1">
                  <a:moveTo>
                    <a:pt x="68" y="0"/>
                  </a:moveTo>
                  <a:lnTo>
                    <a:pt x="131" y="0"/>
                  </a:lnTo>
                  <a:lnTo>
                    <a:pt x="100" y="45"/>
                  </a:lnTo>
                  <a:lnTo>
                    <a:pt x="68" y="91"/>
                  </a:lnTo>
                  <a:lnTo>
                    <a:pt x="32" y="45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1708" y="3341"/>
              <a:ext cx="131" cy="381"/>
            </a:xfrm>
            <a:custGeom>
              <a:avLst/>
              <a:gdLst>
                <a:gd name="T0" fmla="*/ 68 w 131"/>
                <a:gd name="T1" fmla="*/ 381 h 381"/>
                <a:gd name="T2" fmla="*/ 0 w 131"/>
                <a:gd name="T3" fmla="*/ 381 h 381"/>
                <a:gd name="T4" fmla="*/ 32 w 131"/>
                <a:gd name="T5" fmla="*/ 190 h 381"/>
                <a:gd name="T6" fmla="*/ 68 w 131"/>
                <a:gd name="T7" fmla="*/ 0 h 381"/>
                <a:gd name="T8" fmla="*/ 100 w 131"/>
                <a:gd name="T9" fmla="*/ 190 h 381"/>
                <a:gd name="T10" fmla="*/ 131 w 131"/>
                <a:gd name="T11" fmla="*/ 381 h 381"/>
                <a:gd name="T12" fmla="*/ 68 w 131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381">
                  <a:moveTo>
                    <a:pt x="68" y="381"/>
                  </a:moveTo>
                  <a:lnTo>
                    <a:pt x="0" y="381"/>
                  </a:lnTo>
                  <a:lnTo>
                    <a:pt x="32" y="190"/>
                  </a:lnTo>
                  <a:lnTo>
                    <a:pt x="68" y="0"/>
                  </a:lnTo>
                  <a:lnTo>
                    <a:pt x="100" y="190"/>
                  </a:lnTo>
                  <a:lnTo>
                    <a:pt x="131" y="381"/>
                  </a:lnTo>
                  <a:lnTo>
                    <a:pt x="68" y="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2764" y="2176"/>
              <a:ext cx="131" cy="95"/>
            </a:xfrm>
            <a:custGeom>
              <a:avLst/>
              <a:gdLst>
                <a:gd name="T0" fmla="*/ 68 w 131"/>
                <a:gd name="T1" fmla="*/ 0 h 95"/>
                <a:gd name="T2" fmla="*/ 131 w 131"/>
                <a:gd name="T3" fmla="*/ 0 h 95"/>
                <a:gd name="T4" fmla="*/ 100 w 131"/>
                <a:gd name="T5" fmla="*/ 50 h 95"/>
                <a:gd name="T6" fmla="*/ 68 w 131"/>
                <a:gd name="T7" fmla="*/ 95 h 95"/>
                <a:gd name="T8" fmla="*/ 32 w 131"/>
                <a:gd name="T9" fmla="*/ 50 h 95"/>
                <a:gd name="T10" fmla="*/ 0 w 131"/>
                <a:gd name="T11" fmla="*/ 0 h 95"/>
                <a:gd name="T12" fmla="*/ 68 w 131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5">
                  <a:moveTo>
                    <a:pt x="68" y="0"/>
                  </a:moveTo>
                  <a:lnTo>
                    <a:pt x="131" y="0"/>
                  </a:lnTo>
                  <a:lnTo>
                    <a:pt x="100" y="50"/>
                  </a:lnTo>
                  <a:lnTo>
                    <a:pt x="68" y="95"/>
                  </a:lnTo>
                  <a:lnTo>
                    <a:pt x="32" y="50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2764" y="2248"/>
              <a:ext cx="131" cy="377"/>
            </a:xfrm>
            <a:custGeom>
              <a:avLst/>
              <a:gdLst>
                <a:gd name="T0" fmla="*/ 68 w 131"/>
                <a:gd name="T1" fmla="*/ 377 h 377"/>
                <a:gd name="T2" fmla="*/ 0 w 131"/>
                <a:gd name="T3" fmla="*/ 377 h 377"/>
                <a:gd name="T4" fmla="*/ 32 w 131"/>
                <a:gd name="T5" fmla="*/ 191 h 377"/>
                <a:gd name="T6" fmla="*/ 68 w 131"/>
                <a:gd name="T7" fmla="*/ 0 h 377"/>
                <a:gd name="T8" fmla="*/ 100 w 131"/>
                <a:gd name="T9" fmla="*/ 191 h 377"/>
                <a:gd name="T10" fmla="*/ 131 w 131"/>
                <a:gd name="T11" fmla="*/ 377 h 377"/>
                <a:gd name="T12" fmla="*/ 68 w 131"/>
                <a:gd name="T13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377">
                  <a:moveTo>
                    <a:pt x="68" y="377"/>
                  </a:moveTo>
                  <a:lnTo>
                    <a:pt x="0" y="377"/>
                  </a:lnTo>
                  <a:lnTo>
                    <a:pt x="32" y="191"/>
                  </a:lnTo>
                  <a:lnTo>
                    <a:pt x="68" y="0"/>
                  </a:lnTo>
                  <a:lnTo>
                    <a:pt x="100" y="191"/>
                  </a:lnTo>
                  <a:lnTo>
                    <a:pt x="131" y="377"/>
                  </a:lnTo>
                  <a:lnTo>
                    <a:pt x="68" y="3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44"/>
          <p:cNvGrpSpPr>
            <a:grpSpLocks noChangeAspect="1"/>
          </p:cNvGrpSpPr>
          <p:nvPr/>
        </p:nvGrpSpPr>
        <p:grpSpPr bwMode="auto">
          <a:xfrm>
            <a:off x="1749574" y="2857087"/>
            <a:ext cx="259102" cy="184920"/>
            <a:chOff x="1232" y="672"/>
            <a:chExt cx="3296" cy="2976"/>
          </a:xfrm>
        </p:grpSpPr>
        <p:sp>
          <p:nvSpPr>
            <p:cNvPr id="82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232" y="672"/>
              <a:ext cx="3296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1232" y="1780"/>
              <a:ext cx="3296" cy="1868"/>
            </a:xfrm>
            <a:custGeom>
              <a:avLst/>
              <a:gdLst>
                <a:gd name="T0" fmla="*/ 339 w 464"/>
                <a:gd name="T1" fmla="*/ 137 h 263"/>
                <a:gd name="T2" fmla="*/ 354 w 464"/>
                <a:gd name="T3" fmla="*/ 137 h 263"/>
                <a:gd name="T4" fmla="*/ 461 w 464"/>
                <a:gd name="T5" fmla="*/ 244 h 263"/>
                <a:gd name="T6" fmla="*/ 464 w 464"/>
                <a:gd name="T7" fmla="*/ 231 h 263"/>
                <a:gd name="T8" fmla="*/ 464 w 464"/>
                <a:gd name="T9" fmla="*/ 13 h 263"/>
                <a:gd name="T10" fmla="*/ 462 w 464"/>
                <a:gd name="T11" fmla="*/ 0 h 263"/>
                <a:gd name="T12" fmla="*/ 443 w 464"/>
                <a:gd name="T13" fmla="*/ 21 h 263"/>
                <a:gd name="T14" fmla="*/ 264 w 464"/>
                <a:gd name="T15" fmla="*/ 140 h 263"/>
                <a:gd name="T16" fmla="*/ 232 w 464"/>
                <a:gd name="T17" fmla="*/ 149 h 263"/>
                <a:gd name="T18" fmla="*/ 199 w 464"/>
                <a:gd name="T19" fmla="*/ 140 h 263"/>
                <a:gd name="T20" fmla="*/ 21 w 464"/>
                <a:gd name="T21" fmla="*/ 21 h 263"/>
                <a:gd name="T22" fmla="*/ 1 w 464"/>
                <a:gd name="T23" fmla="*/ 0 h 263"/>
                <a:gd name="T24" fmla="*/ 0 w 464"/>
                <a:gd name="T25" fmla="*/ 13 h 263"/>
                <a:gd name="T26" fmla="*/ 0 w 464"/>
                <a:gd name="T27" fmla="*/ 231 h 263"/>
                <a:gd name="T28" fmla="*/ 3 w 464"/>
                <a:gd name="T29" fmla="*/ 244 h 263"/>
                <a:gd name="T30" fmla="*/ 110 w 464"/>
                <a:gd name="T31" fmla="*/ 137 h 263"/>
                <a:gd name="T32" fmla="*/ 125 w 464"/>
                <a:gd name="T33" fmla="*/ 137 h 263"/>
                <a:gd name="T34" fmla="*/ 125 w 464"/>
                <a:gd name="T35" fmla="*/ 152 h 263"/>
                <a:gd name="T36" fmla="*/ 17 w 464"/>
                <a:gd name="T37" fmla="*/ 260 h 263"/>
                <a:gd name="T38" fmla="*/ 31 w 464"/>
                <a:gd name="T39" fmla="*/ 263 h 263"/>
                <a:gd name="T40" fmla="*/ 432 w 464"/>
                <a:gd name="T41" fmla="*/ 263 h 263"/>
                <a:gd name="T42" fmla="*/ 447 w 464"/>
                <a:gd name="T43" fmla="*/ 260 h 263"/>
                <a:gd name="T44" fmla="*/ 339 w 464"/>
                <a:gd name="T45" fmla="*/ 152 h 263"/>
                <a:gd name="T46" fmla="*/ 339 w 464"/>
                <a:gd name="T47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4" h="263">
                  <a:moveTo>
                    <a:pt x="339" y="137"/>
                  </a:moveTo>
                  <a:cubicBezTo>
                    <a:pt x="343" y="133"/>
                    <a:pt x="350" y="133"/>
                    <a:pt x="354" y="137"/>
                  </a:cubicBezTo>
                  <a:cubicBezTo>
                    <a:pt x="461" y="244"/>
                    <a:pt x="461" y="244"/>
                    <a:pt x="461" y="244"/>
                  </a:cubicBezTo>
                  <a:cubicBezTo>
                    <a:pt x="463" y="240"/>
                    <a:pt x="464" y="236"/>
                    <a:pt x="464" y="231"/>
                  </a:cubicBezTo>
                  <a:cubicBezTo>
                    <a:pt x="464" y="13"/>
                    <a:pt x="464" y="13"/>
                    <a:pt x="464" y="13"/>
                  </a:cubicBezTo>
                  <a:cubicBezTo>
                    <a:pt x="464" y="9"/>
                    <a:pt x="463" y="5"/>
                    <a:pt x="462" y="0"/>
                  </a:cubicBezTo>
                  <a:cubicBezTo>
                    <a:pt x="457" y="8"/>
                    <a:pt x="451" y="16"/>
                    <a:pt x="443" y="21"/>
                  </a:cubicBezTo>
                  <a:cubicBezTo>
                    <a:pt x="264" y="140"/>
                    <a:pt x="264" y="140"/>
                    <a:pt x="264" y="140"/>
                  </a:cubicBezTo>
                  <a:cubicBezTo>
                    <a:pt x="255" y="146"/>
                    <a:pt x="243" y="149"/>
                    <a:pt x="232" y="149"/>
                  </a:cubicBezTo>
                  <a:cubicBezTo>
                    <a:pt x="220" y="149"/>
                    <a:pt x="209" y="146"/>
                    <a:pt x="199" y="14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3" y="16"/>
                    <a:pt x="7" y="8"/>
                    <a:pt x="1" y="0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6"/>
                    <a:pt x="1" y="240"/>
                    <a:pt x="3" y="244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4" y="133"/>
                    <a:pt x="121" y="133"/>
                    <a:pt x="125" y="137"/>
                  </a:cubicBezTo>
                  <a:cubicBezTo>
                    <a:pt x="129" y="141"/>
                    <a:pt x="129" y="148"/>
                    <a:pt x="125" y="152"/>
                  </a:cubicBezTo>
                  <a:cubicBezTo>
                    <a:pt x="17" y="260"/>
                    <a:pt x="17" y="260"/>
                    <a:pt x="17" y="260"/>
                  </a:cubicBezTo>
                  <a:cubicBezTo>
                    <a:pt x="21" y="262"/>
                    <a:pt x="26" y="263"/>
                    <a:pt x="31" y="263"/>
                  </a:cubicBezTo>
                  <a:cubicBezTo>
                    <a:pt x="432" y="263"/>
                    <a:pt x="432" y="263"/>
                    <a:pt x="432" y="263"/>
                  </a:cubicBezTo>
                  <a:cubicBezTo>
                    <a:pt x="437" y="263"/>
                    <a:pt x="442" y="262"/>
                    <a:pt x="447" y="260"/>
                  </a:cubicBezTo>
                  <a:cubicBezTo>
                    <a:pt x="339" y="152"/>
                    <a:pt x="339" y="152"/>
                    <a:pt x="339" y="152"/>
                  </a:cubicBezTo>
                  <a:cubicBezTo>
                    <a:pt x="335" y="148"/>
                    <a:pt x="335" y="141"/>
                    <a:pt x="339" y="137"/>
                  </a:cubicBezTo>
                  <a:close/>
                </a:path>
              </a:pathLst>
            </a:cu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46"/>
            <p:cNvSpPr>
              <a:spLocks/>
            </p:cNvSpPr>
            <p:nvPr/>
          </p:nvSpPr>
          <p:spPr bwMode="auto">
            <a:xfrm>
              <a:off x="1338" y="651"/>
              <a:ext cx="3076" cy="1328"/>
            </a:xfrm>
            <a:custGeom>
              <a:avLst/>
              <a:gdLst>
                <a:gd name="T0" fmla="*/ 422 w 433"/>
                <a:gd name="T1" fmla="*/ 126 h 187"/>
                <a:gd name="T2" fmla="*/ 244 w 433"/>
                <a:gd name="T3" fmla="*/ 10 h 187"/>
                <a:gd name="T4" fmla="*/ 190 w 433"/>
                <a:gd name="T5" fmla="*/ 10 h 187"/>
                <a:gd name="T6" fmla="*/ 12 w 433"/>
                <a:gd name="T7" fmla="*/ 126 h 187"/>
                <a:gd name="T8" fmla="*/ 2 w 433"/>
                <a:gd name="T9" fmla="*/ 137 h 187"/>
                <a:gd name="T10" fmla="*/ 17 w 433"/>
                <a:gd name="T11" fmla="*/ 155 h 187"/>
                <a:gd name="T12" fmla="*/ 65 w 433"/>
                <a:gd name="T13" fmla="*/ 187 h 187"/>
                <a:gd name="T14" fmla="*/ 65 w 433"/>
                <a:gd name="T15" fmla="*/ 150 h 187"/>
                <a:gd name="T16" fmla="*/ 97 w 433"/>
                <a:gd name="T17" fmla="*/ 118 h 187"/>
                <a:gd name="T18" fmla="*/ 337 w 433"/>
                <a:gd name="T19" fmla="*/ 118 h 187"/>
                <a:gd name="T20" fmla="*/ 369 w 433"/>
                <a:gd name="T21" fmla="*/ 150 h 187"/>
                <a:gd name="T22" fmla="*/ 369 w 433"/>
                <a:gd name="T23" fmla="*/ 187 h 187"/>
                <a:gd name="T24" fmla="*/ 416 w 433"/>
                <a:gd name="T25" fmla="*/ 155 h 187"/>
                <a:gd name="T26" fmla="*/ 432 w 433"/>
                <a:gd name="T27" fmla="*/ 137 h 187"/>
                <a:gd name="T28" fmla="*/ 422 w 433"/>
                <a:gd name="T29" fmla="*/ 1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3" h="187">
                  <a:moveTo>
                    <a:pt x="422" y="126"/>
                  </a:moveTo>
                  <a:cubicBezTo>
                    <a:pt x="244" y="10"/>
                    <a:pt x="244" y="10"/>
                    <a:pt x="244" y="10"/>
                  </a:cubicBezTo>
                  <a:cubicBezTo>
                    <a:pt x="229" y="0"/>
                    <a:pt x="205" y="0"/>
                    <a:pt x="190" y="10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7" y="129"/>
                    <a:pt x="0" y="135"/>
                    <a:pt x="2" y="137"/>
                  </a:cubicBezTo>
                  <a:cubicBezTo>
                    <a:pt x="6" y="145"/>
                    <a:pt x="12" y="152"/>
                    <a:pt x="17" y="155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33"/>
                    <a:pt x="79" y="118"/>
                    <a:pt x="97" y="118"/>
                  </a:cubicBezTo>
                  <a:cubicBezTo>
                    <a:pt x="337" y="118"/>
                    <a:pt x="337" y="118"/>
                    <a:pt x="337" y="118"/>
                  </a:cubicBezTo>
                  <a:cubicBezTo>
                    <a:pt x="354" y="118"/>
                    <a:pt x="369" y="133"/>
                    <a:pt x="369" y="150"/>
                  </a:cubicBezTo>
                  <a:cubicBezTo>
                    <a:pt x="369" y="187"/>
                    <a:pt x="369" y="187"/>
                    <a:pt x="369" y="187"/>
                  </a:cubicBezTo>
                  <a:cubicBezTo>
                    <a:pt x="416" y="155"/>
                    <a:pt x="416" y="155"/>
                    <a:pt x="416" y="155"/>
                  </a:cubicBezTo>
                  <a:cubicBezTo>
                    <a:pt x="422" y="152"/>
                    <a:pt x="428" y="145"/>
                    <a:pt x="432" y="137"/>
                  </a:cubicBezTo>
                  <a:cubicBezTo>
                    <a:pt x="433" y="135"/>
                    <a:pt x="427" y="129"/>
                    <a:pt x="422" y="126"/>
                  </a:cubicBezTo>
                  <a:close/>
                </a:path>
              </a:pathLst>
            </a:cu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47"/>
            <p:cNvSpPr>
              <a:spLocks/>
            </p:cNvSpPr>
            <p:nvPr/>
          </p:nvSpPr>
          <p:spPr bwMode="auto">
            <a:xfrm>
              <a:off x="2312" y="1837"/>
              <a:ext cx="1129" cy="149"/>
            </a:xfrm>
            <a:custGeom>
              <a:avLst/>
              <a:gdLst>
                <a:gd name="T0" fmla="*/ 11 w 159"/>
                <a:gd name="T1" fmla="*/ 21 h 21"/>
                <a:gd name="T2" fmla="*/ 0 w 159"/>
                <a:gd name="T3" fmla="*/ 11 h 21"/>
                <a:gd name="T4" fmla="*/ 0 w 159"/>
                <a:gd name="T5" fmla="*/ 11 h 21"/>
                <a:gd name="T6" fmla="*/ 11 w 159"/>
                <a:gd name="T7" fmla="*/ 0 h 21"/>
                <a:gd name="T8" fmla="*/ 11 w 159"/>
                <a:gd name="T9" fmla="*/ 0 h 21"/>
                <a:gd name="T10" fmla="*/ 149 w 159"/>
                <a:gd name="T11" fmla="*/ 0 h 21"/>
                <a:gd name="T12" fmla="*/ 159 w 159"/>
                <a:gd name="T13" fmla="*/ 11 h 21"/>
                <a:gd name="T14" fmla="*/ 159 w 159"/>
                <a:gd name="T15" fmla="*/ 11 h 21"/>
                <a:gd name="T16" fmla="*/ 149 w 159"/>
                <a:gd name="T17" fmla="*/ 21 h 21"/>
                <a:gd name="T18" fmla="*/ 149 w 159"/>
                <a:gd name="T19" fmla="*/ 21 h 21"/>
                <a:gd name="T20" fmla="*/ 11 w 159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1">
                  <a:moveTo>
                    <a:pt x="11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4" y="0"/>
                    <a:pt x="159" y="5"/>
                    <a:pt x="159" y="11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59" y="17"/>
                    <a:pt x="154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1" y="21"/>
                    <a:pt x="11" y="21"/>
                    <a:pt x="11" y="21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48"/>
            <p:cNvSpPr>
              <a:spLocks/>
            </p:cNvSpPr>
            <p:nvPr/>
          </p:nvSpPr>
          <p:spPr bwMode="auto">
            <a:xfrm>
              <a:off x="2312" y="2185"/>
              <a:ext cx="795" cy="149"/>
            </a:xfrm>
            <a:custGeom>
              <a:avLst/>
              <a:gdLst>
                <a:gd name="T0" fmla="*/ 11 w 112"/>
                <a:gd name="T1" fmla="*/ 21 h 21"/>
                <a:gd name="T2" fmla="*/ 0 w 112"/>
                <a:gd name="T3" fmla="*/ 10 h 21"/>
                <a:gd name="T4" fmla="*/ 0 w 112"/>
                <a:gd name="T5" fmla="*/ 10 h 21"/>
                <a:gd name="T6" fmla="*/ 11 w 112"/>
                <a:gd name="T7" fmla="*/ 0 h 21"/>
                <a:gd name="T8" fmla="*/ 11 w 112"/>
                <a:gd name="T9" fmla="*/ 0 h 21"/>
                <a:gd name="T10" fmla="*/ 102 w 112"/>
                <a:gd name="T11" fmla="*/ 0 h 21"/>
                <a:gd name="T12" fmla="*/ 112 w 112"/>
                <a:gd name="T13" fmla="*/ 10 h 21"/>
                <a:gd name="T14" fmla="*/ 112 w 112"/>
                <a:gd name="T15" fmla="*/ 10 h 21"/>
                <a:gd name="T16" fmla="*/ 102 w 112"/>
                <a:gd name="T17" fmla="*/ 21 h 21"/>
                <a:gd name="T18" fmla="*/ 102 w 112"/>
                <a:gd name="T19" fmla="*/ 21 h 21"/>
                <a:gd name="T20" fmla="*/ 11 w 112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21">
                  <a:moveTo>
                    <a:pt x="11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4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16"/>
                    <a:pt x="108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1" y="21"/>
                    <a:pt x="11" y="21"/>
                    <a:pt x="11" y="21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Group 4"/>
          <p:cNvGrpSpPr>
            <a:grpSpLocks noChangeAspect="1"/>
          </p:cNvGrpSpPr>
          <p:nvPr/>
        </p:nvGrpSpPr>
        <p:grpSpPr bwMode="auto">
          <a:xfrm>
            <a:off x="5266449" y="3480148"/>
            <a:ext cx="346531" cy="277944"/>
            <a:chOff x="1381" y="789"/>
            <a:chExt cx="2998" cy="2742"/>
          </a:xfrm>
        </p:grpSpPr>
        <p:sp>
          <p:nvSpPr>
            <p:cNvPr id="9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1" y="789"/>
              <a:ext cx="2998" cy="2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949" y="2721"/>
              <a:ext cx="824" cy="810"/>
            </a:xfrm>
            <a:custGeom>
              <a:avLst/>
              <a:gdLst>
                <a:gd name="T0" fmla="*/ 103 w 116"/>
                <a:gd name="T1" fmla="*/ 39 h 114"/>
                <a:gd name="T2" fmla="*/ 87 w 116"/>
                <a:gd name="T3" fmla="*/ 12 h 114"/>
                <a:gd name="T4" fmla="*/ 57 w 116"/>
                <a:gd name="T5" fmla="*/ 0 h 114"/>
                <a:gd name="T6" fmla="*/ 0 w 116"/>
                <a:gd name="T7" fmla="*/ 0 h 114"/>
                <a:gd name="T8" fmla="*/ 24 w 116"/>
                <a:gd name="T9" fmla="*/ 100 h 114"/>
                <a:gd name="T10" fmla="*/ 38 w 116"/>
                <a:gd name="T11" fmla="*/ 114 h 114"/>
                <a:gd name="T12" fmla="*/ 102 w 116"/>
                <a:gd name="T13" fmla="*/ 114 h 114"/>
                <a:gd name="T14" fmla="*/ 116 w 116"/>
                <a:gd name="T15" fmla="*/ 100 h 114"/>
                <a:gd name="T16" fmla="*/ 99 w 116"/>
                <a:gd name="T17" fmla="*/ 54 h 114"/>
                <a:gd name="T18" fmla="*/ 103 w 116"/>
                <a:gd name="T1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4">
                  <a:moveTo>
                    <a:pt x="103" y="39"/>
                  </a:moveTo>
                  <a:cubicBezTo>
                    <a:pt x="103" y="28"/>
                    <a:pt x="96" y="18"/>
                    <a:pt x="87" y="1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30" y="114"/>
                    <a:pt x="38" y="114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10" y="114"/>
                    <a:pt x="116" y="108"/>
                    <a:pt x="116" y="100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101" y="50"/>
                    <a:pt x="103" y="45"/>
                    <a:pt x="103" y="39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123" y="1428"/>
              <a:ext cx="256" cy="1222"/>
            </a:xfrm>
            <a:custGeom>
              <a:avLst/>
              <a:gdLst>
                <a:gd name="T0" fmla="*/ 1 w 36"/>
                <a:gd name="T1" fmla="*/ 0 h 172"/>
                <a:gd name="T2" fmla="*/ 0 w 36"/>
                <a:gd name="T3" fmla="*/ 0 h 172"/>
                <a:gd name="T4" fmla="*/ 0 w 36"/>
                <a:gd name="T5" fmla="*/ 172 h 172"/>
                <a:gd name="T6" fmla="*/ 1 w 36"/>
                <a:gd name="T7" fmla="*/ 172 h 172"/>
                <a:gd name="T8" fmla="*/ 36 w 36"/>
                <a:gd name="T9" fmla="*/ 86 h 172"/>
                <a:gd name="T10" fmla="*/ 1 w 36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2"/>
                    <a:pt x="0" y="172"/>
                    <a:pt x="1" y="172"/>
                  </a:cubicBezTo>
                  <a:cubicBezTo>
                    <a:pt x="20" y="172"/>
                    <a:pt x="36" y="133"/>
                    <a:pt x="36" y="86"/>
                  </a:cubicBezTo>
                  <a:cubicBezTo>
                    <a:pt x="36" y="38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1381" y="789"/>
              <a:ext cx="2572" cy="2493"/>
            </a:xfrm>
            <a:custGeom>
              <a:avLst/>
              <a:gdLst>
                <a:gd name="T0" fmla="*/ 347 w 362"/>
                <a:gd name="T1" fmla="*/ 0 h 351"/>
                <a:gd name="T2" fmla="*/ 333 w 362"/>
                <a:gd name="T3" fmla="*/ 15 h 351"/>
                <a:gd name="T4" fmla="*/ 333 w 362"/>
                <a:gd name="T5" fmla="*/ 29 h 351"/>
                <a:gd name="T6" fmla="*/ 141 w 362"/>
                <a:gd name="T7" fmla="*/ 103 h 351"/>
                <a:gd name="T8" fmla="*/ 73 w 362"/>
                <a:gd name="T9" fmla="*/ 103 h 351"/>
                <a:gd name="T10" fmla="*/ 0 w 362"/>
                <a:gd name="T11" fmla="*/ 176 h 351"/>
                <a:gd name="T12" fmla="*/ 73 w 362"/>
                <a:gd name="T13" fmla="*/ 248 h 351"/>
                <a:gd name="T14" fmla="*/ 142 w 362"/>
                <a:gd name="T15" fmla="*/ 248 h 351"/>
                <a:gd name="T16" fmla="*/ 333 w 362"/>
                <a:gd name="T17" fmla="*/ 323 h 351"/>
                <a:gd name="T18" fmla="*/ 333 w 362"/>
                <a:gd name="T19" fmla="*/ 337 h 351"/>
                <a:gd name="T20" fmla="*/ 347 w 362"/>
                <a:gd name="T21" fmla="*/ 351 h 351"/>
                <a:gd name="T22" fmla="*/ 362 w 362"/>
                <a:gd name="T23" fmla="*/ 337 h 351"/>
                <a:gd name="T24" fmla="*/ 362 w 362"/>
                <a:gd name="T25" fmla="*/ 15 h 351"/>
                <a:gd name="T26" fmla="*/ 347 w 362"/>
                <a:gd name="T27" fmla="*/ 0 h 351"/>
                <a:gd name="T28" fmla="*/ 309 w 362"/>
                <a:gd name="T29" fmla="*/ 90 h 351"/>
                <a:gd name="T30" fmla="*/ 152 w 362"/>
                <a:gd name="T31" fmla="*/ 151 h 351"/>
                <a:gd name="T32" fmla="*/ 149 w 362"/>
                <a:gd name="T33" fmla="*/ 152 h 351"/>
                <a:gd name="T34" fmla="*/ 60 w 362"/>
                <a:gd name="T35" fmla="*/ 152 h 351"/>
                <a:gd name="T36" fmla="*/ 51 w 362"/>
                <a:gd name="T37" fmla="*/ 142 h 351"/>
                <a:gd name="T38" fmla="*/ 60 w 362"/>
                <a:gd name="T39" fmla="*/ 132 h 351"/>
                <a:gd name="T40" fmla="*/ 147 w 362"/>
                <a:gd name="T41" fmla="*/ 132 h 351"/>
                <a:gd name="T42" fmla="*/ 302 w 362"/>
                <a:gd name="T43" fmla="*/ 72 h 351"/>
                <a:gd name="T44" fmla="*/ 315 w 362"/>
                <a:gd name="T45" fmla="*/ 78 h 351"/>
                <a:gd name="T46" fmla="*/ 309 w 362"/>
                <a:gd name="T47" fmla="*/ 9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2" h="351">
                  <a:moveTo>
                    <a:pt x="347" y="0"/>
                  </a:moveTo>
                  <a:cubicBezTo>
                    <a:pt x="339" y="0"/>
                    <a:pt x="333" y="7"/>
                    <a:pt x="333" y="15"/>
                  </a:cubicBezTo>
                  <a:cubicBezTo>
                    <a:pt x="333" y="29"/>
                    <a:pt x="333" y="29"/>
                    <a:pt x="333" y="29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33" y="103"/>
                    <a:pt x="0" y="136"/>
                    <a:pt x="0" y="176"/>
                  </a:cubicBezTo>
                  <a:cubicBezTo>
                    <a:pt x="0" y="216"/>
                    <a:pt x="33" y="248"/>
                    <a:pt x="73" y="248"/>
                  </a:cubicBezTo>
                  <a:cubicBezTo>
                    <a:pt x="142" y="248"/>
                    <a:pt x="142" y="248"/>
                    <a:pt x="142" y="248"/>
                  </a:cubicBezTo>
                  <a:cubicBezTo>
                    <a:pt x="333" y="323"/>
                    <a:pt x="333" y="323"/>
                    <a:pt x="333" y="323"/>
                  </a:cubicBezTo>
                  <a:cubicBezTo>
                    <a:pt x="333" y="337"/>
                    <a:pt x="333" y="337"/>
                    <a:pt x="333" y="337"/>
                  </a:cubicBezTo>
                  <a:cubicBezTo>
                    <a:pt x="333" y="345"/>
                    <a:pt x="339" y="351"/>
                    <a:pt x="347" y="351"/>
                  </a:cubicBezTo>
                  <a:cubicBezTo>
                    <a:pt x="355" y="351"/>
                    <a:pt x="362" y="345"/>
                    <a:pt x="362" y="337"/>
                  </a:cubicBezTo>
                  <a:cubicBezTo>
                    <a:pt x="362" y="15"/>
                    <a:pt x="362" y="15"/>
                    <a:pt x="362" y="15"/>
                  </a:cubicBezTo>
                  <a:cubicBezTo>
                    <a:pt x="362" y="7"/>
                    <a:pt x="355" y="0"/>
                    <a:pt x="347" y="0"/>
                  </a:cubicBezTo>
                  <a:close/>
                  <a:moveTo>
                    <a:pt x="309" y="90"/>
                  </a:moveTo>
                  <a:cubicBezTo>
                    <a:pt x="152" y="151"/>
                    <a:pt x="152" y="151"/>
                    <a:pt x="152" y="151"/>
                  </a:cubicBezTo>
                  <a:cubicBezTo>
                    <a:pt x="151" y="152"/>
                    <a:pt x="150" y="152"/>
                    <a:pt x="149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5" y="152"/>
                    <a:pt x="51" y="148"/>
                    <a:pt x="51" y="142"/>
                  </a:cubicBezTo>
                  <a:cubicBezTo>
                    <a:pt x="51" y="137"/>
                    <a:pt x="55" y="132"/>
                    <a:pt x="60" y="132"/>
                  </a:cubicBezTo>
                  <a:cubicBezTo>
                    <a:pt x="147" y="132"/>
                    <a:pt x="147" y="132"/>
                    <a:pt x="147" y="132"/>
                  </a:cubicBezTo>
                  <a:cubicBezTo>
                    <a:pt x="302" y="72"/>
                    <a:pt x="302" y="72"/>
                    <a:pt x="302" y="72"/>
                  </a:cubicBezTo>
                  <a:cubicBezTo>
                    <a:pt x="307" y="70"/>
                    <a:pt x="313" y="73"/>
                    <a:pt x="315" y="78"/>
                  </a:cubicBezTo>
                  <a:cubicBezTo>
                    <a:pt x="317" y="83"/>
                    <a:pt x="314" y="88"/>
                    <a:pt x="309" y="90"/>
                  </a:cubicBezTo>
                  <a:close/>
                </a:path>
              </a:pathLst>
            </a:cu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488949" y="2882866"/>
            <a:ext cx="129551" cy="499855"/>
            <a:chOff x="2968551" y="2542775"/>
            <a:chExt cx="182562" cy="77764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01" name="Straight Connector 100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7"/>
            <p:cNvSpPr>
              <a:spLocks noChangeArrowheads="1"/>
            </p:cNvSpPr>
            <p:nvPr/>
          </p:nvSpPr>
          <p:spPr bwMode="auto">
            <a:xfrm>
              <a:off x="2968551" y="2542775"/>
              <a:ext cx="182562" cy="184150"/>
            </a:xfrm>
            <a:prstGeom prst="ellipse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482508" y="2704333"/>
            <a:ext cx="508636" cy="219295"/>
            <a:chOff x="-1524" y="-637"/>
            <a:chExt cx="7052" cy="3467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99" y="-129"/>
              <a:ext cx="3189" cy="2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3291" y="263"/>
              <a:ext cx="2237" cy="2013"/>
            </a:xfrm>
            <a:custGeom>
              <a:avLst/>
              <a:gdLst>
                <a:gd name="T0" fmla="*/ 177 w 177"/>
                <a:gd name="T1" fmla="*/ 68 h 159"/>
                <a:gd name="T2" fmla="*/ 89 w 177"/>
                <a:gd name="T3" fmla="*/ 0 h 159"/>
                <a:gd name="T4" fmla="*/ 0 w 177"/>
                <a:gd name="T5" fmla="*/ 68 h 159"/>
                <a:gd name="T6" fmla="*/ 89 w 177"/>
                <a:gd name="T7" fmla="*/ 136 h 159"/>
                <a:gd name="T8" fmla="*/ 124 w 177"/>
                <a:gd name="T9" fmla="*/ 130 h 159"/>
                <a:gd name="T10" fmla="*/ 98 w 177"/>
                <a:gd name="T11" fmla="*/ 159 h 159"/>
                <a:gd name="T12" fmla="*/ 174 w 177"/>
                <a:gd name="T13" fmla="*/ 86 h 159"/>
                <a:gd name="T14" fmla="*/ 174 w 177"/>
                <a:gd name="T15" fmla="*/ 86 h 159"/>
                <a:gd name="T16" fmla="*/ 177 w 177"/>
                <a:gd name="T17" fmla="*/ 68 h 159"/>
                <a:gd name="T18" fmla="*/ 49 w 177"/>
                <a:gd name="T19" fmla="*/ 83 h 159"/>
                <a:gd name="T20" fmla="*/ 36 w 177"/>
                <a:gd name="T21" fmla="*/ 70 h 159"/>
                <a:gd name="T22" fmla="*/ 49 w 177"/>
                <a:gd name="T23" fmla="*/ 57 h 159"/>
                <a:gd name="T24" fmla="*/ 62 w 177"/>
                <a:gd name="T25" fmla="*/ 70 h 159"/>
                <a:gd name="T26" fmla="*/ 49 w 177"/>
                <a:gd name="T27" fmla="*/ 83 h 159"/>
                <a:gd name="T28" fmla="*/ 90 w 177"/>
                <a:gd name="T29" fmla="*/ 83 h 159"/>
                <a:gd name="T30" fmla="*/ 77 w 177"/>
                <a:gd name="T31" fmla="*/ 70 h 159"/>
                <a:gd name="T32" fmla="*/ 90 w 177"/>
                <a:gd name="T33" fmla="*/ 57 h 159"/>
                <a:gd name="T34" fmla="*/ 102 w 177"/>
                <a:gd name="T35" fmla="*/ 70 h 159"/>
                <a:gd name="T36" fmla="*/ 90 w 177"/>
                <a:gd name="T37" fmla="*/ 83 h 159"/>
                <a:gd name="T38" fmla="*/ 116 w 177"/>
                <a:gd name="T39" fmla="*/ 70 h 159"/>
                <a:gd name="T40" fmla="*/ 129 w 177"/>
                <a:gd name="T41" fmla="*/ 57 h 159"/>
                <a:gd name="T42" fmla="*/ 142 w 177"/>
                <a:gd name="T43" fmla="*/ 70 h 159"/>
                <a:gd name="T44" fmla="*/ 129 w 177"/>
                <a:gd name="T45" fmla="*/ 83 h 159"/>
                <a:gd name="T46" fmla="*/ 116 w 177"/>
                <a:gd name="T47" fmla="*/ 7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59">
                  <a:moveTo>
                    <a:pt x="177" y="68"/>
                  </a:moveTo>
                  <a:cubicBezTo>
                    <a:pt x="177" y="30"/>
                    <a:pt x="137" y="0"/>
                    <a:pt x="89" y="0"/>
                  </a:cubicBezTo>
                  <a:cubicBezTo>
                    <a:pt x="40" y="0"/>
                    <a:pt x="0" y="30"/>
                    <a:pt x="0" y="68"/>
                  </a:cubicBezTo>
                  <a:cubicBezTo>
                    <a:pt x="0" y="105"/>
                    <a:pt x="40" y="136"/>
                    <a:pt x="89" y="136"/>
                  </a:cubicBezTo>
                  <a:cubicBezTo>
                    <a:pt x="101" y="136"/>
                    <a:pt x="113" y="133"/>
                    <a:pt x="124" y="130"/>
                  </a:cubicBezTo>
                  <a:cubicBezTo>
                    <a:pt x="115" y="150"/>
                    <a:pt x="98" y="159"/>
                    <a:pt x="98" y="159"/>
                  </a:cubicBezTo>
                  <a:cubicBezTo>
                    <a:pt x="160" y="152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6" y="80"/>
                    <a:pt x="177" y="74"/>
                    <a:pt x="177" y="68"/>
                  </a:cubicBezTo>
                  <a:close/>
                  <a:moveTo>
                    <a:pt x="49" y="83"/>
                  </a:moveTo>
                  <a:cubicBezTo>
                    <a:pt x="42" y="83"/>
                    <a:pt x="36" y="77"/>
                    <a:pt x="36" y="70"/>
                  </a:cubicBezTo>
                  <a:cubicBezTo>
                    <a:pt x="36" y="63"/>
                    <a:pt x="42" y="57"/>
                    <a:pt x="49" y="57"/>
                  </a:cubicBezTo>
                  <a:cubicBezTo>
                    <a:pt x="56" y="57"/>
                    <a:pt x="62" y="63"/>
                    <a:pt x="62" y="70"/>
                  </a:cubicBezTo>
                  <a:cubicBezTo>
                    <a:pt x="62" y="77"/>
                    <a:pt x="56" y="83"/>
                    <a:pt x="49" y="83"/>
                  </a:cubicBezTo>
                  <a:close/>
                  <a:moveTo>
                    <a:pt x="90" y="83"/>
                  </a:moveTo>
                  <a:cubicBezTo>
                    <a:pt x="82" y="83"/>
                    <a:pt x="77" y="77"/>
                    <a:pt x="77" y="70"/>
                  </a:cubicBezTo>
                  <a:cubicBezTo>
                    <a:pt x="77" y="63"/>
                    <a:pt x="82" y="57"/>
                    <a:pt x="90" y="57"/>
                  </a:cubicBezTo>
                  <a:cubicBezTo>
                    <a:pt x="97" y="57"/>
                    <a:pt x="102" y="63"/>
                    <a:pt x="102" y="70"/>
                  </a:cubicBezTo>
                  <a:cubicBezTo>
                    <a:pt x="102" y="77"/>
                    <a:pt x="97" y="83"/>
                    <a:pt x="90" y="83"/>
                  </a:cubicBezTo>
                  <a:close/>
                  <a:moveTo>
                    <a:pt x="116" y="70"/>
                  </a:moveTo>
                  <a:cubicBezTo>
                    <a:pt x="116" y="63"/>
                    <a:pt x="122" y="57"/>
                    <a:pt x="129" y="57"/>
                  </a:cubicBezTo>
                  <a:cubicBezTo>
                    <a:pt x="136" y="57"/>
                    <a:pt x="142" y="63"/>
                    <a:pt x="142" y="70"/>
                  </a:cubicBezTo>
                  <a:cubicBezTo>
                    <a:pt x="142" y="77"/>
                    <a:pt x="136" y="83"/>
                    <a:pt x="129" y="83"/>
                  </a:cubicBezTo>
                  <a:cubicBezTo>
                    <a:pt x="122" y="83"/>
                    <a:pt x="116" y="77"/>
                    <a:pt x="116" y="70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-1524" y="-637"/>
              <a:ext cx="3843" cy="3467"/>
            </a:xfrm>
            <a:custGeom>
              <a:avLst/>
              <a:gdLst>
                <a:gd name="T0" fmla="*/ 152 w 304"/>
                <a:gd name="T1" fmla="*/ 0 h 274"/>
                <a:gd name="T2" fmla="*/ 0 w 304"/>
                <a:gd name="T3" fmla="*/ 117 h 274"/>
                <a:gd name="T4" fmla="*/ 5 w 304"/>
                <a:gd name="T5" fmla="*/ 148 h 274"/>
                <a:gd name="T6" fmla="*/ 135 w 304"/>
                <a:gd name="T7" fmla="*/ 274 h 274"/>
                <a:gd name="T8" fmla="*/ 91 w 304"/>
                <a:gd name="T9" fmla="*/ 224 h 274"/>
                <a:gd name="T10" fmla="*/ 152 w 304"/>
                <a:gd name="T11" fmla="*/ 233 h 274"/>
                <a:gd name="T12" fmla="*/ 304 w 304"/>
                <a:gd name="T13" fmla="*/ 117 h 274"/>
                <a:gd name="T14" fmla="*/ 152 w 304"/>
                <a:gd name="T15" fmla="*/ 0 h 274"/>
                <a:gd name="T16" fmla="*/ 83 w 304"/>
                <a:gd name="T17" fmla="*/ 143 h 274"/>
                <a:gd name="T18" fmla="*/ 61 w 304"/>
                <a:gd name="T19" fmla="*/ 121 h 274"/>
                <a:gd name="T20" fmla="*/ 83 w 304"/>
                <a:gd name="T21" fmla="*/ 99 h 274"/>
                <a:gd name="T22" fmla="*/ 105 w 304"/>
                <a:gd name="T23" fmla="*/ 121 h 274"/>
                <a:gd name="T24" fmla="*/ 83 w 304"/>
                <a:gd name="T25" fmla="*/ 143 h 274"/>
                <a:gd name="T26" fmla="*/ 150 w 304"/>
                <a:gd name="T27" fmla="*/ 143 h 274"/>
                <a:gd name="T28" fmla="*/ 128 w 304"/>
                <a:gd name="T29" fmla="*/ 121 h 274"/>
                <a:gd name="T30" fmla="*/ 150 w 304"/>
                <a:gd name="T31" fmla="*/ 99 h 274"/>
                <a:gd name="T32" fmla="*/ 172 w 304"/>
                <a:gd name="T33" fmla="*/ 121 h 274"/>
                <a:gd name="T34" fmla="*/ 150 w 304"/>
                <a:gd name="T35" fmla="*/ 143 h 274"/>
                <a:gd name="T36" fmla="*/ 220 w 304"/>
                <a:gd name="T37" fmla="*/ 143 h 274"/>
                <a:gd name="T38" fmla="*/ 198 w 304"/>
                <a:gd name="T39" fmla="*/ 121 h 274"/>
                <a:gd name="T40" fmla="*/ 220 w 304"/>
                <a:gd name="T41" fmla="*/ 99 h 274"/>
                <a:gd name="T42" fmla="*/ 242 w 304"/>
                <a:gd name="T43" fmla="*/ 121 h 274"/>
                <a:gd name="T44" fmla="*/ 220 w 304"/>
                <a:gd name="T45" fmla="*/ 14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4" h="274">
                  <a:moveTo>
                    <a:pt x="152" y="0"/>
                  </a:moveTo>
                  <a:cubicBezTo>
                    <a:pt x="68" y="0"/>
                    <a:pt x="0" y="52"/>
                    <a:pt x="0" y="117"/>
                  </a:cubicBezTo>
                  <a:cubicBezTo>
                    <a:pt x="0" y="128"/>
                    <a:pt x="2" y="138"/>
                    <a:pt x="5" y="148"/>
                  </a:cubicBezTo>
                  <a:cubicBezTo>
                    <a:pt x="5" y="148"/>
                    <a:pt x="29" y="262"/>
                    <a:pt x="135" y="274"/>
                  </a:cubicBezTo>
                  <a:cubicBezTo>
                    <a:pt x="135" y="274"/>
                    <a:pt x="106" y="257"/>
                    <a:pt x="91" y="224"/>
                  </a:cubicBezTo>
                  <a:cubicBezTo>
                    <a:pt x="110" y="230"/>
                    <a:pt x="130" y="233"/>
                    <a:pt x="152" y="233"/>
                  </a:cubicBezTo>
                  <a:cubicBezTo>
                    <a:pt x="236" y="233"/>
                    <a:pt x="304" y="181"/>
                    <a:pt x="304" y="117"/>
                  </a:cubicBezTo>
                  <a:cubicBezTo>
                    <a:pt x="304" y="52"/>
                    <a:pt x="236" y="0"/>
                    <a:pt x="152" y="0"/>
                  </a:cubicBezTo>
                  <a:close/>
                  <a:moveTo>
                    <a:pt x="83" y="143"/>
                  </a:moveTo>
                  <a:cubicBezTo>
                    <a:pt x="70" y="143"/>
                    <a:pt x="61" y="133"/>
                    <a:pt x="61" y="121"/>
                  </a:cubicBezTo>
                  <a:cubicBezTo>
                    <a:pt x="61" y="109"/>
                    <a:pt x="70" y="99"/>
                    <a:pt x="83" y="99"/>
                  </a:cubicBezTo>
                  <a:cubicBezTo>
                    <a:pt x="95" y="99"/>
                    <a:pt x="105" y="109"/>
                    <a:pt x="105" y="121"/>
                  </a:cubicBezTo>
                  <a:cubicBezTo>
                    <a:pt x="105" y="133"/>
                    <a:pt x="95" y="143"/>
                    <a:pt x="83" y="143"/>
                  </a:cubicBezTo>
                  <a:close/>
                  <a:moveTo>
                    <a:pt x="150" y="143"/>
                  </a:moveTo>
                  <a:cubicBezTo>
                    <a:pt x="138" y="143"/>
                    <a:pt x="128" y="133"/>
                    <a:pt x="128" y="121"/>
                  </a:cubicBezTo>
                  <a:cubicBezTo>
                    <a:pt x="128" y="109"/>
                    <a:pt x="138" y="99"/>
                    <a:pt x="150" y="99"/>
                  </a:cubicBezTo>
                  <a:cubicBezTo>
                    <a:pt x="162" y="99"/>
                    <a:pt x="172" y="109"/>
                    <a:pt x="172" y="121"/>
                  </a:cubicBezTo>
                  <a:cubicBezTo>
                    <a:pt x="172" y="133"/>
                    <a:pt x="162" y="143"/>
                    <a:pt x="150" y="143"/>
                  </a:cubicBezTo>
                  <a:close/>
                  <a:moveTo>
                    <a:pt x="220" y="143"/>
                  </a:moveTo>
                  <a:cubicBezTo>
                    <a:pt x="208" y="143"/>
                    <a:pt x="198" y="133"/>
                    <a:pt x="198" y="121"/>
                  </a:cubicBezTo>
                  <a:cubicBezTo>
                    <a:pt x="198" y="109"/>
                    <a:pt x="208" y="99"/>
                    <a:pt x="220" y="99"/>
                  </a:cubicBezTo>
                  <a:cubicBezTo>
                    <a:pt x="232" y="99"/>
                    <a:pt x="242" y="109"/>
                    <a:pt x="242" y="121"/>
                  </a:cubicBezTo>
                  <a:cubicBezTo>
                    <a:pt x="242" y="133"/>
                    <a:pt x="232" y="143"/>
                    <a:pt x="220" y="143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801213" y="1545093"/>
            <a:ext cx="129551" cy="1793090"/>
            <a:chOff x="2968551" y="530839"/>
            <a:chExt cx="182562" cy="2789580"/>
          </a:xfrm>
          <a:solidFill>
            <a:schemeClr val="accent4"/>
          </a:solidFill>
        </p:grpSpPr>
        <p:cxnSp>
          <p:nvCxnSpPr>
            <p:cNvPr id="116" name="Straight Connector 115"/>
            <p:cNvCxnSpPr>
              <a:stCxn id="117" idx="4"/>
            </p:cNvCxnSpPr>
            <p:nvPr/>
          </p:nvCxnSpPr>
          <p:spPr>
            <a:xfrm>
              <a:off x="3059833" y="714989"/>
              <a:ext cx="0" cy="2605430"/>
            </a:xfrm>
            <a:prstGeom prst="line">
              <a:avLst/>
            </a:prstGeom>
            <a:grpFill/>
            <a:ln w="127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07"/>
            <p:cNvSpPr>
              <a:spLocks noChangeArrowheads="1"/>
            </p:cNvSpPr>
            <p:nvPr/>
          </p:nvSpPr>
          <p:spPr bwMode="auto">
            <a:xfrm>
              <a:off x="2968551" y="530839"/>
              <a:ext cx="182562" cy="184150"/>
            </a:xfrm>
            <a:prstGeom prst="ellipse">
              <a:avLst/>
            </a:prstGeom>
            <a:grpFill/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879839" y="3381254"/>
            <a:ext cx="129551" cy="490120"/>
            <a:chOff x="2968551" y="2671422"/>
            <a:chExt cx="182562" cy="762499"/>
          </a:xfrm>
          <a:solidFill>
            <a:schemeClr val="tx2"/>
          </a:solidFill>
        </p:grpSpPr>
        <p:cxnSp>
          <p:nvCxnSpPr>
            <p:cNvPr id="119" name="Straight Connector 118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07"/>
            <p:cNvSpPr>
              <a:spLocks noChangeArrowheads="1"/>
            </p:cNvSpPr>
            <p:nvPr/>
          </p:nvSpPr>
          <p:spPr bwMode="auto">
            <a:xfrm>
              <a:off x="2968551" y="3249771"/>
              <a:ext cx="182562" cy="184150"/>
            </a:xfrm>
            <a:prstGeom prst="ellipse">
              <a:avLst/>
            </a:prstGeom>
            <a:grpFill/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880118" y="2829612"/>
            <a:ext cx="129551" cy="499855"/>
            <a:chOff x="2968551" y="2542775"/>
            <a:chExt cx="182562" cy="777644"/>
          </a:xfrm>
          <a:solidFill>
            <a:schemeClr val="tx2"/>
          </a:solidFill>
        </p:grpSpPr>
        <p:cxnSp>
          <p:nvCxnSpPr>
            <p:cNvPr id="122" name="Straight Connector 121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07"/>
            <p:cNvSpPr>
              <a:spLocks noChangeArrowheads="1"/>
            </p:cNvSpPr>
            <p:nvPr/>
          </p:nvSpPr>
          <p:spPr bwMode="auto">
            <a:xfrm>
              <a:off x="2968551" y="2542775"/>
              <a:ext cx="182562" cy="184150"/>
            </a:xfrm>
            <a:prstGeom prst="ellipse">
              <a:avLst/>
            </a:prstGeom>
            <a:grpFill/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74784" y="764907"/>
            <a:ext cx="794622" cy="903417"/>
            <a:chOff x="4562818" y="2547089"/>
            <a:chExt cx="883345" cy="1145193"/>
          </a:xfrm>
        </p:grpSpPr>
        <p:pic>
          <p:nvPicPr>
            <p:cNvPr id="10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818" y="2547089"/>
              <a:ext cx="883345" cy="114519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2" name="TextBox 1"/>
            <p:cNvSpPr txBox="1"/>
            <p:nvPr/>
          </p:nvSpPr>
          <p:spPr>
            <a:xfrm rot="1394036">
              <a:off x="4670770" y="3149848"/>
              <a:ext cx="670382" cy="390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Draft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467147" y="2147213"/>
            <a:ext cx="12866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releases issues paper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549618" y="2873144"/>
            <a:ext cx="129551" cy="499855"/>
            <a:chOff x="2968551" y="2542775"/>
            <a:chExt cx="182562" cy="77764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08" name="Straight Connector 107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7"/>
            <p:cNvSpPr>
              <a:spLocks noChangeArrowheads="1"/>
            </p:cNvSpPr>
            <p:nvPr/>
          </p:nvSpPr>
          <p:spPr bwMode="auto">
            <a:xfrm>
              <a:off x="2968551" y="2542775"/>
              <a:ext cx="182562" cy="184150"/>
            </a:xfrm>
            <a:prstGeom prst="ellipse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26" y="2545049"/>
            <a:ext cx="501065" cy="29883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531222" y="1864181"/>
            <a:ext cx="827341" cy="992592"/>
            <a:chOff x="7565505" y="1472203"/>
            <a:chExt cx="827341" cy="992592"/>
          </a:xfrm>
        </p:grpSpPr>
        <p:pic>
          <p:nvPicPr>
            <p:cNvPr id="13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356" y="1472203"/>
              <a:ext cx="794622" cy="903416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505" y="1739251"/>
              <a:ext cx="827341" cy="72554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73277" y="1885704"/>
            <a:ext cx="10758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>
                <a:solidFill>
                  <a:schemeClr val="bg1">
                    <a:lumMod val="50000"/>
                  </a:schemeClr>
                </a:solidFill>
              </a:rPr>
              <a:t>7 Oct 2018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37159" y="2032110"/>
            <a:ext cx="12996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>
                <a:solidFill>
                  <a:schemeClr val="bg1">
                    <a:lumMod val="50000"/>
                  </a:schemeClr>
                </a:solidFill>
              </a:rPr>
              <a:t>23 Nov 2018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474317" y="1882069"/>
            <a:ext cx="1142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>
                <a:solidFill>
                  <a:schemeClr val="bg1">
                    <a:lumMod val="50000"/>
                  </a:schemeClr>
                </a:solidFill>
              </a:rPr>
              <a:t>Jan 2019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720699" y="2883027"/>
            <a:ext cx="121185" cy="499855"/>
            <a:chOff x="2974445" y="2542775"/>
            <a:chExt cx="170773" cy="77764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45" name="Straight Connector 144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07"/>
            <p:cNvSpPr>
              <a:spLocks noChangeArrowheads="1"/>
            </p:cNvSpPr>
            <p:nvPr/>
          </p:nvSpPr>
          <p:spPr bwMode="auto">
            <a:xfrm>
              <a:off x="2974445" y="2542775"/>
              <a:ext cx="170773" cy="184150"/>
            </a:xfrm>
            <a:prstGeom prst="ellipse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147" name="Straight Arrow Connector 146"/>
          <p:cNvCxnSpPr/>
          <p:nvPr/>
        </p:nvCxnSpPr>
        <p:spPr>
          <a:xfrm flipV="1">
            <a:off x="1764266" y="3870355"/>
            <a:ext cx="2313662" cy="149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4987516" y="3832091"/>
            <a:ext cx="1713395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632" y="112066"/>
            <a:ext cx="1426224" cy="461665"/>
          </a:xfrm>
        </p:spPr>
        <p:txBody>
          <a:bodyPr/>
          <a:lstStyle/>
          <a:p>
            <a:r>
              <a:rPr lang="en-AU" dirty="0" smtClean="0"/>
              <a:t>Timeline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048593" y="4677219"/>
            <a:ext cx="938427" cy="397201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AU" dirty="0"/>
          </a:p>
        </p:txBody>
      </p:sp>
      <p:grpSp>
        <p:nvGrpSpPr>
          <p:cNvPr id="87" name="Group 86"/>
          <p:cNvGrpSpPr/>
          <p:nvPr/>
        </p:nvGrpSpPr>
        <p:grpSpPr>
          <a:xfrm>
            <a:off x="3689083" y="2877632"/>
            <a:ext cx="129551" cy="499855"/>
            <a:chOff x="2968551" y="2542775"/>
            <a:chExt cx="182562" cy="77764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88" name="Straight Connector 87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107"/>
            <p:cNvSpPr>
              <a:spLocks noChangeArrowheads="1"/>
            </p:cNvSpPr>
            <p:nvPr/>
          </p:nvSpPr>
          <p:spPr bwMode="auto">
            <a:xfrm>
              <a:off x="2968551" y="2542775"/>
              <a:ext cx="182562" cy="184150"/>
            </a:xfrm>
            <a:prstGeom prst="ellipse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3439820" y="2432005"/>
            <a:ext cx="12928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submissions due</a:t>
            </a: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46990" y="2166861"/>
            <a:ext cx="1142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 smtClean="0">
                <a:solidFill>
                  <a:schemeClr val="bg1">
                    <a:lumMod val="50000"/>
                  </a:schemeClr>
                </a:solidFill>
              </a:rPr>
              <a:t>5 April 2019</a:t>
            </a:r>
            <a:endParaRPr lang="en-AU" sz="13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254215" y="1216616"/>
            <a:ext cx="10537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Report</a:t>
            </a:r>
            <a:endParaRPr lang="en-US"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61385" y="951472"/>
            <a:ext cx="1142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 smtClean="0">
                <a:solidFill>
                  <a:schemeClr val="tx2">
                    <a:lumMod val="50000"/>
                  </a:schemeClr>
                </a:solidFill>
              </a:rPr>
              <a:t>31 Oct 2019</a:t>
            </a:r>
            <a:endParaRPr lang="en-AU" sz="135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82508" y="3359587"/>
            <a:ext cx="438348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7445982" y="1466571"/>
            <a:ext cx="11498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Report to Government</a:t>
            </a:r>
            <a:endParaRPr lang="en-US"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453152" y="1201427"/>
            <a:ext cx="1142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 smtClean="0">
                <a:solidFill>
                  <a:schemeClr val="tx2">
                    <a:lumMod val="50000"/>
                  </a:schemeClr>
                </a:solidFill>
              </a:rPr>
              <a:t>23 May 2020</a:t>
            </a:r>
            <a:endParaRPr lang="en-AU" sz="135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6115300" y="2878551"/>
            <a:ext cx="129551" cy="499855"/>
            <a:chOff x="2968551" y="2542775"/>
            <a:chExt cx="182562" cy="777644"/>
          </a:xfrm>
          <a:solidFill>
            <a:schemeClr val="tx2"/>
          </a:solidFill>
        </p:grpSpPr>
        <p:cxnSp>
          <p:nvCxnSpPr>
            <p:cNvPr id="130" name="Straight Connector 129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07"/>
            <p:cNvSpPr>
              <a:spLocks noChangeArrowheads="1"/>
            </p:cNvSpPr>
            <p:nvPr/>
          </p:nvSpPr>
          <p:spPr bwMode="auto">
            <a:xfrm>
              <a:off x="2968551" y="2542775"/>
              <a:ext cx="182562" cy="184150"/>
            </a:xfrm>
            <a:prstGeom prst="ellipse">
              <a:avLst/>
            </a:prstGeom>
            <a:grpFill/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5526404" y="2429011"/>
            <a:ext cx="13128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submissions due</a:t>
            </a:r>
            <a:endParaRPr lang="en-US"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533574" y="2163867"/>
            <a:ext cx="1142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 smtClean="0">
                <a:solidFill>
                  <a:schemeClr val="tx2">
                    <a:lumMod val="50000"/>
                  </a:schemeClr>
                </a:solidFill>
              </a:rPr>
              <a:t>23 Jan 2020</a:t>
            </a:r>
            <a:endParaRPr lang="en-AU" sz="13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958481" y="4136809"/>
            <a:ext cx="28397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hearings and further consultation</a:t>
            </a:r>
            <a:endParaRPr lang="en-US"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951751" y="3923819"/>
            <a:ext cx="18259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 smtClean="0">
                <a:solidFill>
                  <a:schemeClr val="tx2">
                    <a:lumMod val="50000"/>
                  </a:schemeClr>
                </a:solidFill>
              </a:rPr>
              <a:t>Nov 2019 to Feb 2020</a:t>
            </a:r>
            <a:endParaRPr lang="en-AU" sz="135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865989" y="3359587"/>
            <a:ext cx="3079701" cy="0"/>
          </a:xfrm>
          <a:prstGeom prst="line">
            <a:avLst/>
          </a:prstGeom>
          <a:ln w="5715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31740" y="4677217"/>
            <a:ext cx="402674" cy="397201"/>
          </a:xfrm>
        </p:spPr>
        <p:txBody>
          <a:bodyPr/>
          <a:lstStyle/>
          <a:p>
            <a:fld id="{8A657B52-D046-4802-A3DE-55E7ED70298C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0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5397631" cy="461665"/>
          </a:xfrm>
        </p:spPr>
        <p:txBody>
          <a:bodyPr/>
          <a:lstStyle/>
          <a:p>
            <a:r>
              <a:rPr lang="en-AU" dirty="0"/>
              <a:t>3</a:t>
            </a:r>
            <a:r>
              <a:rPr lang="en-AU" dirty="0" smtClean="0"/>
              <a:t>. Prevention and early intervention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40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report on progress toward universal screening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parent information programs on child social &amp; emotional development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skills in workforces of early childhood education and care, and schools to support child social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development 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data on wellbeing of school students to build evidence base for future interventions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 best practices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b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partnerships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 traditional healers and mainstream mental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healthcare for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Aboriginal &amp; Torres Strait Islander people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 lessons from suicide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prevention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trials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Incorporate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&amp; emotional wellbeing checks into existing physical development checks for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3 year olds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schools assign a teacher to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their mental health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wellbeing leader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COAG-developed strategic policy on social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learning in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education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system, including development of national standards for teacher training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 a new national stigma reduction strategy</a:t>
              </a:r>
            </a:p>
            <a:p>
              <a:endParaRPr lang="en-A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stigma amongst health professionals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people after a suicide attempt</a:t>
              </a:r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local priorities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responsibilities for suicide prevention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Indigenous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organisations empowered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preferred providers of local suicide prevention activities for Aboriginal &amp; Torres Strait Islander people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622005" y="2998381"/>
            <a:ext cx="3168502" cy="404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26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4985660" cy="461665"/>
          </a:xfrm>
        </p:spPr>
        <p:txBody>
          <a:bodyPr/>
          <a:lstStyle/>
          <a:p>
            <a:r>
              <a:rPr lang="en-AU" dirty="0" smtClean="0"/>
              <a:t>Follow-up after a suicide attempt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41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48857" y="1132664"/>
            <a:ext cx="4495122" cy="5029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cost of suicide and non-fatal suicide attempts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979" y="1030181"/>
            <a:ext cx="4317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$16 to $34 billion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4985" y="2623177"/>
            <a:ext cx="1451341" cy="37829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deaths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7275" y="256638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60" y="2101623"/>
            <a:ext cx="4533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Aftercare can prevent: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4984" y="3078240"/>
            <a:ext cx="1451341" cy="37829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attempts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9272" y="302144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6,154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4985" y="3948800"/>
            <a:ext cx="2615608" cy="37829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avoided costs per dollar invested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2552" y="3892009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deliver $6 to $36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6324" y="3021449"/>
            <a:ext cx="163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 year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5397631" cy="461665"/>
          </a:xfrm>
        </p:spPr>
        <p:txBody>
          <a:bodyPr/>
          <a:lstStyle/>
          <a:p>
            <a:r>
              <a:rPr lang="en-AU" dirty="0"/>
              <a:t>3</a:t>
            </a:r>
            <a:r>
              <a:rPr lang="en-AU" dirty="0" smtClean="0"/>
              <a:t>. Prevention and early intervention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42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report on progress toward universal screening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parent information programs on child social &amp; emotional development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skills in workforces of early childhood education and care, and schools to support child social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development 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data on wellbeing of school students to build evidence base for future interventions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 best practices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b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partnerships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 traditional healers and mainstream mental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healthcare for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Aboriginal &amp; Torres Strait Islander people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 lessons from suicide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prevention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trials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Incorporate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&amp; emotional wellbeing checks into existing physical development checks for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3 year olds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schools assign a teacher to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their mental health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wellbeing leader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COAG-developed strategic policy on social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learning in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education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system, including development of national standards for teacher training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 a new national stigma reduction strategy</a:t>
              </a:r>
            </a:p>
            <a:p>
              <a:endParaRPr lang="en-A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stigma amongst health professionals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people after a suicide attempt</a:t>
              </a:r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local priorities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responsibilities for suicide prevention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Indigenous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organisations empowered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preferred providers of local suicide prevention activities for Aboriginal &amp; Torres Strait Islander people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4657" y="822818"/>
            <a:ext cx="4039002" cy="6063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2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5397631" cy="461665"/>
          </a:xfrm>
        </p:spPr>
        <p:txBody>
          <a:bodyPr/>
          <a:lstStyle/>
          <a:p>
            <a:r>
              <a:rPr lang="en-AU" dirty="0"/>
              <a:t>3</a:t>
            </a:r>
            <a:r>
              <a:rPr lang="en-AU" dirty="0" smtClean="0"/>
              <a:t>. Prevention and early intervention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43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report on progress toward universal screening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 parent information programs on child social &amp; emotional development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skills in workforces of early childhood education and care, and schools to support child social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development 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data on wellbeing of school students to build evidence base for future interventions</a:t>
              </a:r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 best practices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b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partnerships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 traditional healers and mainstream mental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healthcare for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Aboriginal &amp; Torres Strait Islander people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Apply lessons from suicide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prevention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trials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Incorporate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&amp; emotional wellbeing checks into existing physical development checks for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3 year olds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schools assign a teacher to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their mental health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wellbeing leader</a:t>
              </a:r>
            </a:p>
            <a:p>
              <a:endPara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COAG-developed strategic policy on social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learning in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education </a:t>
              </a:r>
              <a:r>
                <a:rPr lang="en-US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system, including development of national standards for teacher training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 a new national stigma reduction strategy</a:t>
              </a:r>
            </a:p>
            <a:p>
              <a:endParaRPr lang="en-AU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stigma amongst health professionals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people after a suicide attempt</a:t>
              </a:r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local priorities </a:t>
              </a:r>
              <a:r>
                <a:rPr lang="en-AU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responsibilities for suicide prevention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Indigenous </a:t>
              </a:r>
              <a:r>
                <a:rPr lang="en-AU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organisations empowered 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preferred providers of local suicide prevention activities for Aboriginal &amp; Torres Strait Islander people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622005" y="1297172"/>
            <a:ext cx="3168502" cy="6063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25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2" y="112066"/>
            <a:ext cx="8084264" cy="1200329"/>
          </a:xfrm>
        </p:spPr>
        <p:txBody>
          <a:bodyPr/>
          <a:lstStyle/>
          <a:p>
            <a:r>
              <a:rPr lang="en-AU" dirty="0" smtClean="0"/>
              <a:t>4. Increasing attachment to education and work … </a:t>
            </a:r>
            <a:br>
              <a:rPr lang="en-AU" dirty="0" smtClean="0"/>
            </a:br>
            <a:r>
              <a:rPr lang="en-AU" dirty="0" smtClean="0"/>
              <a:t>                            </a:t>
            </a:r>
            <a:r>
              <a:rPr lang="en-AU" i="1" dirty="0" smtClean="0">
                <a:solidFill>
                  <a:schemeClr val="bg2"/>
                </a:solidFill>
              </a:rPr>
              <a:t>… what </a:t>
            </a:r>
            <a:r>
              <a:rPr lang="en-AU" i="1" dirty="0">
                <a:solidFill>
                  <a:schemeClr val="bg2"/>
                </a:solidFill>
              </a:rPr>
              <a:t>problems are we addressing?</a:t>
            </a:r>
            <a:r>
              <a:rPr lang="en-AU" i="1" dirty="0"/>
              <a:t/>
            </a:r>
            <a:br>
              <a:rPr lang="en-AU" i="1" dirty="0"/>
            </a:br>
            <a:endParaRPr lang="en-AU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44</a:t>
            </a:fld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74632" y="1086699"/>
            <a:ext cx="8500427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Educational </a:t>
            </a:r>
            <a:r>
              <a:rPr lang="en-AU" dirty="0"/>
              <a:t>adjustments in schools for psychological disabilities are a legal requirement but can be hard to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Teenagers and young adults who disengage from education or work have reduced wellbeing and income prospects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Employment services are not adequately tailored to the circumstances and capabilities of job seekers with mental illness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Psychological hazards have received inadequate attention in workplace health and safety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Delays in treatment for people who have work-related mental illness significantly adds to the cost of mental illness for the individual, workplace, and community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553266" y="4677219"/>
            <a:ext cx="1433754" cy="397201"/>
          </a:xfrm>
        </p:spPr>
        <p:txBody>
          <a:bodyPr/>
          <a:lstStyle/>
          <a:p>
            <a:r>
              <a:rPr lang="en-AU" dirty="0" smtClean="0"/>
              <a:t>Reform area 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77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8234947" cy="461665"/>
          </a:xfrm>
        </p:spPr>
        <p:txBody>
          <a:bodyPr/>
          <a:lstStyle/>
          <a:p>
            <a:r>
              <a:rPr lang="en-AU" dirty="0" smtClean="0"/>
              <a:t>4. Increasing attachment to education </a:t>
            </a:r>
            <a:r>
              <a:rPr lang="en-AU" dirty="0"/>
              <a:t>and employment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45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Staged rollout of Individual Placement &amp; Support programs to job seekers with mental illness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Eligibility criteria for Carer Payment and Carer Allowance that account for the differences between mental and physical illness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WHS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agencies to work with employers to collect &amp; disseminate information on effectiveness of workplace programs &amp; interventions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Effective outreach for disengaged school students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Tertiary education institution registration linked to having effective student mental health &amp; wellbeing strategy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employment support program assessment tools for people with mental illness 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the appropriateness of job plans for those people with mental illness who are using employment services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Amend model </a:t>
              </a:r>
              <a:r>
                <a:rPr lang="en-AU" sz="1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WHS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laws to elevate the importance of psychological health &amp; safety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codes of practice to assist employers to better manage psychological risks in their workplace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of no-liability clinical treatment for mental health related workers compensation claims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insurance industry practices for people with mental illness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6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8234947" cy="461665"/>
          </a:xfrm>
        </p:spPr>
        <p:txBody>
          <a:bodyPr/>
          <a:lstStyle/>
          <a:p>
            <a:r>
              <a:rPr lang="en-AU" dirty="0" smtClean="0"/>
              <a:t>4. Increasing attachment to education </a:t>
            </a:r>
            <a:r>
              <a:rPr lang="en-AU" dirty="0"/>
              <a:t>and employment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46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Staged rollout of Individual Placement &amp; Support programs to job seekers with mental illness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Eligibility criteria for Carer Payment and Carer Allowance that account for the differences between mental and physical illness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WHS</a:t>
              </a:r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agencies to work with employers to collect &amp; disseminate information on effectiveness of workplace programs &amp; interventions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Effective outreach for disengaged school students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Tertiary education institution registration linked to having effective student mental health &amp; wellbeing strategy</a:t>
              </a:r>
            </a:p>
            <a:p>
              <a:endParaRPr lang="en-A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employment support program assessment tools for people with mental illness 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 the appropriateness of job plans for those people with mental illness who are using employment services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Amend model </a:t>
              </a:r>
              <a:r>
                <a:rPr lang="en-AU" sz="1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WHS</a:t>
              </a:r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laws to elevate the importance of psychological health &amp; safety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codes of practice to assist employers to better manage psychological risks in their workplace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Provision of no-liability clinical treatment for mental health related workers compensation claims</a:t>
              </a:r>
            </a:p>
            <a:p>
              <a:endParaRPr lang="en-A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insurance industry practices for people with mental illness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374634" y="2052084"/>
            <a:ext cx="4373312" cy="590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1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2" y="112066"/>
            <a:ext cx="8084264" cy="1200329"/>
          </a:xfrm>
        </p:spPr>
        <p:txBody>
          <a:bodyPr/>
          <a:lstStyle/>
          <a:p>
            <a:r>
              <a:rPr lang="en-AU" dirty="0" smtClean="0"/>
              <a:t>5. Governance and funding … </a:t>
            </a:r>
            <a:br>
              <a:rPr lang="en-AU" dirty="0" smtClean="0"/>
            </a:br>
            <a:r>
              <a:rPr lang="en-AU" dirty="0" smtClean="0"/>
              <a:t>                            </a:t>
            </a:r>
            <a:r>
              <a:rPr lang="en-AU" i="1" dirty="0" smtClean="0">
                <a:solidFill>
                  <a:schemeClr val="bg2"/>
                </a:solidFill>
              </a:rPr>
              <a:t>… what </a:t>
            </a:r>
            <a:r>
              <a:rPr lang="en-AU" i="1" dirty="0">
                <a:solidFill>
                  <a:schemeClr val="bg2"/>
                </a:solidFill>
              </a:rPr>
              <a:t>problems are we addressing?</a:t>
            </a:r>
            <a:r>
              <a:rPr lang="en-AU" i="1" dirty="0"/>
              <a:t/>
            </a:r>
            <a:br>
              <a:rPr lang="en-AU" i="1" dirty="0"/>
            </a:br>
            <a:endParaRPr lang="en-AU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47</a:t>
            </a:fld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74632" y="947362"/>
            <a:ext cx="8500427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The programs and measures that Governments choose to fund seems ad hoc, fragmented, uncoordinated, duplicative in some regions, creating poor incentives for providers in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Lack of national coordination and consistency on measures to achieve desired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 lot of data is collected but little information is derived and used – this limits incentives for providers to improve their services; and inhibits use of data by consumers and carers to make decisions about treatment and support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What interventions are outcome-effective and cost-effective remains a mystery in many areas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553266" y="4677219"/>
            <a:ext cx="1433754" cy="397201"/>
          </a:xfrm>
        </p:spPr>
        <p:txBody>
          <a:bodyPr/>
          <a:lstStyle/>
          <a:p>
            <a:r>
              <a:rPr lang="en-AU" dirty="0" smtClean="0"/>
              <a:t>Reform area 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52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5719836" cy="461665"/>
          </a:xfrm>
        </p:spPr>
        <p:txBody>
          <a:bodyPr/>
          <a:lstStyle/>
          <a:p>
            <a:r>
              <a:rPr lang="en-AU" dirty="0" smtClean="0"/>
              <a:t>5. Reforming </a:t>
            </a:r>
            <a:r>
              <a:rPr lang="en-AU" dirty="0"/>
              <a:t>funding and governance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48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 regional mental health funding to volume of regional MBS rebates for allied </a:t>
              </a:r>
              <a:r>
                <a:rPr lang="en-AU" sz="9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healthcare</a:t>
              </a:r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NMHC</a:t>
              </a:r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be given statutory authority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national leadership, guidance and the coordination of mental health program evaluations and research 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data collections to evaluate what works well, encourage continuous improvement and inform funding decisions and consumer choices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Responsibility for all (non-NDIS) psychosocial &amp; carer supports to be with states and territories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 consumers and carers in all mental health program development </a:t>
              </a:r>
            </a:p>
            <a:p>
              <a:endParaRPr lang="en-AU" sz="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COAG</a:t>
              </a:r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develop a new National Mental Health &amp; Suicide Prevention Agreement that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establishes clear funding, data sharing and service delivery responsibilities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creates RCA governance arrangements </a:t>
              </a:r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(if adopted)</a:t>
              </a:r>
            </a:p>
            <a:p>
              <a:endParaRPr lang="en-AU" sz="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Expedite National Strategic Framework for Aboriginal &amp; Torres Strait Islander Peoples’ Mental Health </a:t>
              </a:r>
              <a:r>
                <a:rPr lang="en-AU" sz="95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Social </a:t>
              </a:r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Emotional Wellbeing</a:t>
              </a:r>
            </a:p>
            <a:p>
              <a:endParaRPr lang="en-AU" sz="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Determine targets for key outcomes, &amp; set data collection, monitoring &amp; evaluation arrangements consistent with targets</a:t>
              </a:r>
            </a:p>
            <a:p>
              <a:endParaRPr lang="en-AU" sz="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COAG</a:t>
              </a:r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develop new whole-of-</a:t>
              </a:r>
              <a:r>
                <a:rPr lang="en-AU" sz="9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govt</a:t>
              </a:r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strategy to align health and non-health sectors on improving mental health outcomes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regulations preventing insurers from funding community mental health care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proposed activity-based funding classification for mental healthcare</a:t>
              </a:r>
            </a:p>
            <a:p>
              <a:endParaRPr lang="en-AU" sz="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0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5719836" cy="461665"/>
          </a:xfrm>
        </p:spPr>
        <p:txBody>
          <a:bodyPr/>
          <a:lstStyle/>
          <a:p>
            <a:r>
              <a:rPr lang="en-AU" dirty="0" smtClean="0"/>
              <a:t>5. Reforming </a:t>
            </a:r>
            <a:r>
              <a:rPr lang="en-AU" dirty="0"/>
              <a:t>funding and governance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03811" y="4677219"/>
            <a:ext cx="1783209" cy="397201"/>
          </a:xfrm>
        </p:spPr>
        <p:txBody>
          <a:bodyPr/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49</a:t>
            </a:fld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41458" y="669804"/>
            <a:ext cx="7881548" cy="3963288"/>
            <a:chOff x="9600" y="993399"/>
            <a:chExt cx="5325186" cy="3991100"/>
          </a:xfrm>
        </p:grpSpPr>
        <p:sp>
          <p:nvSpPr>
            <p:cNvPr id="27" name="Pentagon 26"/>
            <p:cNvSpPr/>
            <p:nvPr/>
          </p:nvSpPr>
          <p:spPr>
            <a:xfrm>
              <a:off x="2629848" y="1033187"/>
              <a:ext cx="2704938" cy="228600"/>
            </a:xfrm>
            <a:prstGeom prst="homePlate">
              <a:avLst/>
            </a:prstGeom>
            <a:solidFill>
              <a:srgbClr val="2B9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>
              <a:off x="45881" y="1033187"/>
              <a:ext cx="2713987" cy="228600"/>
            </a:xfrm>
            <a:prstGeom prst="homePlate">
              <a:avLst/>
            </a:prstGeom>
            <a:solidFill>
              <a:srgbClr val="1E6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29849" y="1261788"/>
              <a:ext cx="2588729" cy="3664174"/>
            </a:xfrm>
            <a:prstGeom prst="rect">
              <a:avLst/>
            </a:prstGeom>
            <a:solidFill>
              <a:srgbClr val="E0F2F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 regional mental health funding to volume of regional MBS rebates for allied mental healthcare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NMHC</a:t>
              </a:r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be given statutory authority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Strengthen national leadership, guidance and the coordination of mental health program evaluations and research 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 data collections to evaluate what works well, encourage continuous improvement and inform funding decisions and consumer choices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Responsibility for all (non-NDIS) psychosocial &amp; carer supports to be with states and territories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75658" y="993400"/>
              <a:ext cx="810364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</a:t>
              </a:r>
              <a:r>
                <a:rPr lang="en-A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later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883" y="1261788"/>
              <a:ext cx="2593492" cy="3664174"/>
            </a:xfrm>
            <a:prstGeom prst="rect">
              <a:avLst/>
            </a:prstGeom>
            <a:solidFill>
              <a:srgbClr val="C9E8F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 consumers and carers in all mental health program development </a:t>
              </a:r>
            </a:p>
            <a:p>
              <a:endParaRPr lang="en-AU" sz="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COAG</a:t>
              </a:r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develop a new National Mental Health &amp; Suicide Prevention Agreement that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establishes clear funding, data sharing and service delivery responsibilities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creates RCA governance arrangements </a:t>
              </a:r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(if adopted)</a:t>
              </a:r>
            </a:p>
            <a:p>
              <a:endParaRPr lang="en-AU" sz="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Expedite National Strategic Framework for Aboriginal &amp; Torres Strait Islander Peoples’ Mental Health </a:t>
              </a:r>
              <a:r>
                <a:rPr lang="en-AU" sz="95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Social </a:t>
              </a:r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Emotional Wellbeing</a:t>
              </a:r>
            </a:p>
            <a:p>
              <a:endParaRPr lang="en-AU" sz="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Determine targets for key outcomes, &amp; set data collection, monitoring &amp; evaluation arrangements consistent with targets</a:t>
              </a:r>
            </a:p>
            <a:p>
              <a:endParaRPr lang="en-AU" sz="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COAG</a:t>
              </a:r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to develop new whole-of-</a:t>
              </a:r>
              <a:r>
                <a:rPr lang="en-AU" sz="9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govt</a:t>
              </a:r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strategy to align health and non-health sectors on improving mental health outcomes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regulations preventing insurers from funding community mental health care</a:t>
              </a:r>
            </a:p>
            <a:p>
              <a:endParaRPr lang="en-AU" sz="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proposed activity-based funding classification for mental healthcare</a:t>
              </a:r>
            </a:p>
            <a:p>
              <a:endParaRPr lang="en-AU" sz="9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25085" y="4911926"/>
              <a:ext cx="2593493" cy="72573"/>
            </a:xfrm>
            <a:prstGeom prst="rect">
              <a:avLst/>
            </a:prstGeom>
            <a:solidFill>
              <a:srgbClr val="2B95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600" y="993399"/>
              <a:ext cx="832193" cy="309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Start now </a:t>
              </a:r>
              <a:endParaRPr lang="en-A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882" y="4911926"/>
              <a:ext cx="2593493" cy="72573"/>
            </a:xfrm>
            <a:prstGeom prst="rect">
              <a:avLst/>
            </a:prstGeom>
            <a:solidFill>
              <a:srgbClr val="1E678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374634" y="1174898"/>
            <a:ext cx="4373312" cy="11695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7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256395"/>
              </p:ext>
            </p:extLst>
          </p:nvPr>
        </p:nvGraphicFramePr>
        <p:xfrm>
          <a:off x="1907704" y="2147526"/>
          <a:ext cx="54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2234907" cy="461665"/>
          </a:xfrm>
        </p:spPr>
        <p:txBody>
          <a:bodyPr/>
          <a:lstStyle/>
          <a:p>
            <a:r>
              <a:rPr lang="en-US" dirty="0" smtClean="0"/>
              <a:t>Consultations</a:t>
            </a:r>
            <a:endParaRPr lang="en-A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048593" y="4677219"/>
            <a:ext cx="938427" cy="397201"/>
          </a:xfrm>
        </p:spPr>
        <p:txBody>
          <a:bodyPr/>
          <a:lstStyle/>
          <a:p>
            <a:r>
              <a:rPr lang="en-AU" dirty="0" smtClean="0"/>
              <a:t>Process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1291883"/>
            <a:ext cx="1903085" cy="50292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24" y="1060064"/>
            <a:ext cx="1382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564</a:t>
            </a:r>
            <a:endParaRPr lang="en-US" sz="5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4910" y="1291883"/>
            <a:ext cx="2202710" cy="50292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comments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2800" y="1060064"/>
            <a:ext cx="1382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endParaRPr lang="en-US" sz="5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3007555" cy="461665"/>
          </a:xfrm>
        </p:spPr>
        <p:txBody>
          <a:bodyPr/>
          <a:lstStyle/>
          <a:p>
            <a:r>
              <a:rPr lang="en-AU" dirty="0" smtClean="0"/>
              <a:t>Benefits of reforms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50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054983" y="1132664"/>
            <a:ext cx="3835017" cy="50292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Long-run economic benefits of key reforms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412" y="1030181"/>
            <a:ext cx="485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$8.8 to $11.5 billion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4983" y="2164310"/>
            <a:ext cx="3038463" cy="37829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social and emotional learning in early childhood and school education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052" y="2107519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Including: $4.3 to $5.6 billion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983" y="2639948"/>
            <a:ext cx="3038463" cy="37829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Stigma reduction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3759" y="2583157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$1.3 to $1.8 billion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4983" y="3115586"/>
            <a:ext cx="3038463" cy="37829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psychosocial supports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3759" y="3058795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$1.4 to $1.8 billion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4983" y="3609906"/>
            <a:ext cx="3038463" cy="37829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community ambulatory mental health services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3759" y="3553115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$1.1 to $1.5 billion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8304" y="2115595"/>
            <a:ext cx="1298771" cy="681937"/>
          </a:xfrm>
          <a:prstGeom prst="rect">
            <a:avLst/>
          </a:prstGeom>
          <a:noFill/>
        </p:spPr>
        <p:txBody>
          <a:bodyPr wrap="square" lIns="135000" tIns="81000" rIns="135000" bIns="81000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announces inquiry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652147" y="3392485"/>
            <a:ext cx="129551" cy="490120"/>
            <a:chOff x="2968551" y="2671422"/>
            <a:chExt cx="182562" cy="762499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13" name="Straight Connector 112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07"/>
            <p:cNvSpPr>
              <a:spLocks noChangeArrowheads="1"/>
            </p:cNvSpPr>
            <p:nvPr/>
          </p:nvSpPr>
          <p:spPr bwMode="auto">
            <a:xfrm>
              <a:off x="2968551" y="3249771"/>
              <a:ext cx="182562" cy="184150"/>
            </a:xfrm>
            <a:prstGeom prst="ellipse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65284" y="2256363"/>
            <a:ext cx="1776309" cy="681937"/>
          </a:xfrm>
          <a:prstGeom prst="rect">
            <a:avLst/>
          </a:prstGeom>
          <a:noFill/>
        </p:spPr>
        <p:txBody>
          <a:bodyPr wrap="square" lIns="135000" tIns="81000" rIns="135000" bIns="81000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 sends reference to Commission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75711" y="3965472"/>
            <a:ext cx="2396695" cy="486747"/>
          </a:xfrm>
          <a:prstGeom prst="rect">
            <a:avLst/>
          </a:prstGeom>
          <a:noFill/>
        </p:spPr>
        <p:txBody>
          <a:bodyPr wrap="square" lIns="135000" tIns="81000" rIns="135000" bIns="81000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visits interested parties, invites submissions &amp; comments</a:t>
            </a:r>
          </a:p>
        </p:txBody>
      </p:sp>
      <p:grpSp>
        <p:nvGrpSpPr>
          <p:cNvPr id="66" name="Group 29"/>
          <p:cNvGrpSpPr>
            <a:grpSpLocks noChangeAspect="1"/>
          </p:cNvGrpSpPr>
          <p:nvPr/>
        </p:nvGrpSpPr>
        <p:grpSpPr bwMode="auto">
          <a:xfrm>
            <a:off x="1846904" y="3523925"/>
            <a:ext cx="324608" cy="287915"/>
            <a:chOff x="1300" y="1718"/>
            <a:chExt cx="2017" cy="2040"/>
          </a:xfrm>
        </p:grpSpPr>
        <p:sp>
          <p:nvSpPr>
            <p:cNvPr id="67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300" y="1718"/>
              <a:ext cx="2017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1327" y="3237"/>
              <a:ext cx="902" cy="521"/>
            </a:xfrm>
            <a:custGeom>
              <a:avLst/>
              <a:gdLst>
                <a:gd name="T0" fmla="*/ 0 w 199"/>
                <a:gd name="T1" fmla="*/ 115 h 115"/>
                <a:gd name="T2" fmla="*/ 99 w 199"/>
                <a:gd name="T3" fmla="*/ 0 h 115"/>
                <a:gd name="T4" fmla="*/ 199 w 199"/>
                <a:gd name="T5" fmla="*/ 115 h 115"/>
                <a:gd name="T6" fmla="*/ 0 w 199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15">
                  <a:moveTo>
                    <a:pt x="0" y="115"/>
                  </a:moveTo>
                  <a:cubicBezTo>
                    <a:pt x="0" y="58"/>
                    <a:pt x="36" y="0"/>
                    <a:pt x="99" y="0"/>
                  </a:cubicBezTo>
                  <a:cubicBezTo>
                    <a:pt x="163" y="0"/>
                    <a:pt x="199" y="58"/>
                    <a:pt x="199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69" name="Oval 31"/>
            <p:cNvSpPr>
              <a:spLocks noChangeArrowheads="1"/>
            </p:cNvSpPr>
            <p:nvPr/>
          </p:nvSpPr>
          <p:spPr bwMode="auto">
            <a:xfrm>
              <a:off x="1572" y="2815"/>
              <a:ext cx="385" cy="385"/>
            </a:xfrm>
            <a:prstGeom prst="ellipse">
              <a:avLst/>
            </a:pr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2415" y="3237"/>
              <a:ext cx="902" cy="521"/>
            </a:xfrm>
            <a:custGeom>
              <a:avLst/>
              <a:gdLst>
                <a:gd name="T0" fmla="*/ 0 w 199"/>
                <a:gd name="T1" fmla="*/ 115 h 115"/>
                <a:gd name="T2" fmla="*/ 99 w 199"/>
                <a:gd name="T3" fmla="*/ 0 h 115"/>
                <a:gd name="T4" fmla="*/ 199 w 199"/>
                <a:gd name="T5" fmla="*/ 115 h 115"/>
                <a:gd name="T6" fmla="*/ 0 w 199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15">
                  <a:moveTo>
                    <a:pt x="0" y="115"/>
                  </a:moveTo>
                  <a:cubicBezTo>
                    <a:pt x="0" y="58"/>
                    <a:pt x="36" y="0"/>
                    <a:pt x="99" y="0"/>
                  </a:cubicBezTo>
                  <a:cubicBezTo>
                    <a:pt x="163" y="0"/>
                    <a:pt x="199" y="58"/>
                    <a:pt x="199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1" name="Oval 33"/>
            <p:cNvSpPr>
              <a:spLocks noChangeArrowheads="1"/>
            </p:cNvSpPr>
            <p:nvPr/>
          </p:nvSpPr>
          <p:spPr bwMode="auto">
            <a:xfrm>
              <a:off x="2660" y="2815"/>
              <a:ext cx="385" cy="385"/>
            </a:xfrm>
            <a:prstGeom prst="ellipse">
              <a:avLst/>
            </a:pr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300" y="2140"/>
              <a:ext cx="902" cy="521"/>
            </a:xfrm>
            <a:custGeom>
              <a:avLst/>
              <a:gdLst>
                <a:gd name="T0" fmla="*/ 0 w 199"/>
                <a:gd name="T1" fmla="*/ 115 h 115"/>
                <a:gd name="T2" fmla="*/ 100 w 199"/>
                <a:gd name="T3" fmla="*/ 0 h 115"/>
                <a:gd name="T4" fmla="*/ 199 w 199"/>
                <a:gd name="T5" fmla="*/ 115 h 115"/>
                <a:gd name="T6" fmla="*/ 0 w 199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15">
                  <a:moveTo>
                    <a:pt x="0" y="115"/>
                  </a:moveTo>
                  <a:cubicBezTo>
                    <a:pt x="0" y="58"/>
                    <a:pt x="37" y="0"/>
                    <a:pt x="100" y="0"/>
                  </a:cubicBezTo>
                  <a:cubicBezTo>
                    <a:pt x="163" y="0"/>
                    <a:pt x="199" y="58"/>
                    <a:pt x="199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1549" y="1718"/>
              <a:ext cx="386" cy="385"/>
            </a:xfrm>
            <a:prstGeom prst="ellipse">
              <a:avLst/>
            </a:pr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2388" y="2140"/>
              <a:ext cx="906" cy="521"/>
            </a:xfrm>
            <a:custGeom>
              <a:avLst/>
              <a:gdLst>
                <a:gd name="T0" fmla="*/ 0 w 200"/>
                <a:gd name="T1" fmla="*/ 115 h 115"/>
                <a:gd name="T2" fmla="*/ 100 w 200"/>
                <a:gd name="T3" fmla="*/ 0 h 115"/>
                <a:gd name="T4" fmla="*/ 200 w 200"/>
                <a:gd name="T5" fmla="*/ 115 h 115"/>
                <a:gd name="T6" fmla="*/ 0 w 200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15">
                  <a:moveTo>
                    <a:pt x="0" y="115"/>
                  </a:moveTo>
                  <a:cubicBezTo>
                    <a:pt x="0" y="58"/>
                    <a:pt x="37" y="0"/>
                    <a:pt x="100" y="0"/>
                  </a:cubicBezTo>
                  <a:cubicBezTo>
                    <a:pt x="163" y="0"/>
                    <a:pt x="200" y="58"/>
                    <a:pt x="200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5" name="Oval 37"/>
            <p:cNvSpPr>
              <a:spLocks noChangeArrowheads="1"/>
            </p:cNvSpPr>
            <p:nvPr/>
          </p:nvSpPr>
          <p:spPr bwMode="auto">
            <a:xfrm>
              <a:off x="2637" y="1718"/>
              <a:ext cx="385" cy="385"/>
            </a:xfrm>
            <a:prstGeom prst="ellipse">
              <a:avLst/>
            </a:pr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1708" y="3273"/>
              <a:ext cx="131" cy="91"/>
            </a:xfrm>
            <a:custGeom>
              <a:avLst/>
              <a:gdLst>
                <a:gd name="T0" fmla="*/ 68 w 131"/>
                <a:gd name="T1" fmla="*/ 0 h 91"/>
                <a:gd name="T2" fmla="*/ 131 w 131"/>
                <a:gd name="T3" fmla="*/ 0 h 91"/>
                <a:gd name="T4" fmla="*/ 100 w 131"/>
                <a:gd name="T5" fmla="*/ 45 h 91"/>
                <a:gd name="T6" fmla="*/ 68 w 131"/>
                <a:gd name="T7" fmla="*/ 91 h 91"/>
                <a:gd name="T8" fmla="*/ 32 w 131"/>
                <a:gd name="T9" fmla="*/ 45 h 91"/>
                <a:gd name="T10" fmla="*/ 0 w 131"/>
                <a:gd name="T11" fmla="*/ 0 h 91"/>
                <a:gd name="T12" fmla="*/ 68 w 131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1">
                  <a:moveTo>
                    <a:pt x="68" y="0"/>
                  </a:moveTo>
                  <a:lnTo>
                    <a:pt x="131" y="0"/>
                  </a:lnTo>
                  <a:lnTo>
                    <a:pt x="100" y="45"/>
                  </a:lnTo>
                  <a:lnTo>
                    <a:pt x="68" y="91"/>
                  </a:lnTo>
                  <a:lnTo>
                    <a:pt x="32" y="45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1708" y="3341"/>
              <a:ext cx="131" cy="381"/>
            </a:xfrm>
            <a:custGeom>
              <a:avLst/>
              <a:gdLst>
                <a:gd name="T0" fmla="*/ 68 w 131"/>
                <a:gd name="T1" fmla="*/ 381 h 381"/>
                <a:gd name="T2" fmla="*/ 0 w 131"/>
                <a:gd name="T3" fmla="*/ 381 h 381"/>
                <a:gd name="T4" fmla="*/ 32 w 131"/>
                <a:gd name="T5" fmla="*/ 190 h 381"/>
                <a:gd name="T6" fmla="*/ 68 w 131"/>
                <a:gd name="T7" fmla="*/ 0 h 381"/>
                <a:gd name="T8" fmla="*/ 100 w 131"/>
                <a:gd name="T9" fmla="*/ 190 h 381"/>
                <a:gd name="T10" fmla="*/ 131 w 131"/>
                <a:gd name="T11" fmla="*/ 381 h 381"/>
                <a:gd name="T12" fmla="*/ 68 w 131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381">
                  <a:moveTo>
                    <a:pt x="68" y="381"/>
                  </a:moveTo>
                  <a:lnTo>
                    <a:pt x="0" y="381"/>
                  </a:lnTo>
                  <a:lnTo>
                    <a:pt x="32" y="190"/>
                  </a:lnTo>
                  <a:lnTo>
                    <a:pt x="68" y="0"/>
                  </a:lnTo>
                  <a:lnTo>
                    <a:pt x="100" y="190"/>
                  </a:lnTo>
                  <a:lnTo>
                    <a:pt x="131" y="381"/>
                  </a:lnTo>
                  <a:lnTo>
                    <a:pt x="68" y="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2764" y="2176"/>
              <a:ext cx="131" cy="95"/>
            </a:xfrm>
            <a:custGeom>
              <a:avLst/>
              <a:gdLst>
                <a:gd name="T0" fmla="*/ 68 w 131"/>
                <a:gd name="T1" fmla="*/ 0 h 95"/>
                <a:gd name="T2" fmla="*/ 131 w 131"/>
                <a:gd name="T3" fmla="*/ 0 h 95"/>
                <a:gd name="T4" fmla="*/ 100 w 131"/>
                <a:gd name="T5" fmla="*/ 50 h 95"/>
                <a:gd name="T6" fmla="*/ 68 w 131"/>
                <a:gd name="T7" fmla="*/ 95 h 95"/>
                <a:gd name="T8" fmla="*/ 32 w 131"/>
                <a:gd name="T9" fmla="*/ 50 h 95"/>
                <a:gd name="T10" fmla="*/ 0 w 131"/>
                <a:gd name="T11" fmla="*/ 0 h 95"/>
                <a:gd name="T12" fmla="*/ 68 w 131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95">
                  <a:moveTo>
                    <a:pt x="68" y="0"/>
                  </a:moveTo>
                  <a:lnTo>
                    <a:pt x="131" y="0"/>
                  </a:lnTo>
                  <a:lnTo>
                    <a:pt x="100" y="50"/>
                  </a:lnTo>
                  <a:lnTo>
                    <a:pt x="68" y="95"/>
                  </a:lnTo>
                  <a:lnTo>
                    <a:pt x="32" y="50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2764" y="2248"/>
              <a:ext cx="131" cy="377"/>
            </a:xfrm>
            <a:custGeom>
              <a:avLst/>
              <a:gdLst>
                <a:gd name="T0" fmla="*/ 68 w 131"/>
                <a:gd name="T1" fmla="*/ 377 h 377"/>
                <a:gd name="T2" fmla="*/ 0 w 131"/>
                <a:gd name="T3" fmla="*/ 377 h 377"/>
                <a:gd name="T4" fmla="*/ 32 w 131"/>
                <a:gd name="T5" fmla="*/ 191 h 377"/>
                <a:gd name="T6" fmla="*/ 68 w 131"/>
                <a:gd name="T7" fmla="*/ 0 h 377"/>
                <a:gd name="T8" fmla="*/ 100 w 131"/>
                <a:gd name="T9" fmla="*/ 191 h 377"/>
                <a:gd name="T10" fmla="*/ 131 w 131"/>
                <a:gd name="T11" fmla="*/ 377 h 377"/>
                <a:gd name="T12" fmla="*/ 68 w 131"/>
                <a:gd name="T13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377">
                  <a:moveTo>
                    <a:pt x="68" y="377"/>
                  </a:moveTo>
                  <a:lnTo>
                    <a:pt x="0" y="377"/>
                  </a:lnTo>
                  <a:lnTo>
                    <a:pt x="32" y="191"/>
                  </a:lnTo>
                  <a:lnTo>
                    <a:pt x="68" y="0"/>
                  </a:lnTo>
                  <a:lnTo>
                    <a:pt x="100" y="191"/>
                  </a:lnTo>
                  <a:lnTo>
                    <a:pt x="131" y="377"/>
                  </a:lnTo>
                  <a:lnTo>
                    <a:pt x="68" y="3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44"/>
          <p:cNvGrpSpPr>
            <a:grpSpLocks noChangeAspect="1"/>
          </p:cNvGrpSpPr>
          <p:nvPr/>
        </p:nvGrpSpPr>
        <p:grpSpPr bwMode="auto">
          <a:xfrm>
            <a:off x="1749574" y="2857087"/>
            <a:ext cx="259102" cy="184920"/>
            <a:chOff x="1232" y="672"/>
            <a:chExt cx="3296" cy="2976"/>
          </a:xfrm>
        </p:grpSpPr>
        <p:sp>
          <p:nvSpPr>
            <p:cNvPr id="82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232" y="672"/>
              <a:ext cx="3296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1232" y="1780"/>
              <a:ext cx="3296" cy="1868"/>
            </a:xfrm>
            <a:custGeom>
              <a:avLst/>
              <a:gdLst>
                <a:gd name="T0" fmla="*/ 339 w 464"/>
                <a:gd name="T1" fmla="*/ 137 h 263"/>
                <a:gd name="T2" fmla="*/ 354 w 464"/>
                <a:gd name="T3" fmla="*/ 137 h 263"/>
                <a:gd name="T4" fmla="*/ 461 w 464"/>
                <a:gd name="T5" fmla="*/ 244 h 263"/>
                <a:gd name="T6" fmla="*/ 464 w 464"/>
                <a:gd name="T7" fmla="*/ 231 h 263"/>
                <a:gd name="T8" fmla="*/ 464 w 464"/>
                <a:gd name="T9" fmla="*/ 13 h 263"/>
                <a:gd name="T10" fmla="*/ 462 w 464"/>
                <a:gd name="T11" fmla="*/ 0 h 263"/>
                <a:gd name="T12" fmla="*/ 443 w 464"/>
                <a:gd name="T13" fmla="*/ 21 h 263"/>
                <a:gd name="T14" fmla="*/ 264 w 464"/>
                <a:gd name="T15" fmla="*/ 140 h 263"/>
                <a:gd name="T16" fmla="*/ 232 w 464"/>
                <a:gd name="T17" fmla="*/ 149 h 263"/>
                <a:gd name="T18" fmla="*/ 199 w 464"/>
                <a:gd name="T19" fmla="*/ 140 h 263"/>
                <a:gd name="T20" fmla="*/ 21 w 464"/>
                <a:gd name="T21" fmla="*/ 21 h 263"/>
                <a:gd name="T22" fmla="*/ 1 w 464"/>
                <a:gd name="T23" fmla="*/ 0 h 263"/>
                <a:gd name="T24" fmla="*/ 0 w 464"/>
                <a:gd name="T25" fmla="*/ 13 h 263"/>
                <a:gd name="T26" fmla="*/ 0 w 464"/>
                <a:gd name="T27" fmla="*/ 231 h 263"/>
                <a:gd name="T28" fmla="*/ 3 w 464"/>
                <a:gd name="T29" fmla="*/ 244 h 263"/>
                <a:gd name="T30" fmla="*/ 110 w 464"/>
                <a:gd name="T31" fmla="*/ 137 h 263"/>
                <a:gd name="T32" fmla="*/ 125 w 464"/>
                <a:gd name="T33" fmla="*/ 137 h 263"/>
                <a:gd name="T34" fmla="*/ 125 w 464"/>
                <a:gd name="T35" fmla="*/ 152 h 263"/>
                <a:gd name="T36" fmla="*/ 17 w 464"/>
                <a:gd name="T37" fmla="*/ 260 h 263"/>
                <a:gd name="T38" fmla="*/ 31 w 464"/>
                <a:gd name="T39" fmla="*/ 263 h 263"/>
                <a:gd name="T40" fmla="*/ 432 w 464"/>
                <a:gd name="T41" fmla="*/ 263 h 263"/>
                <a:gd name="T42" fmla="*/ 447 w 464"/>
                <a:gd name="T43" fmla="*/ 260 h 263"/>
                <a:gd name="T44" fmla="*/ 339 w 464"/>
                <a:gd name="T45" fmla="*/ 152 h 263"/>
                <a:gd name="T46" fmla="*/ 339 w 464"/>
                <a:gd name="T47" fmla="*/ 13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4" h="263">
                  <a:moveTo>
                    <a:pt x="339" y="137"/>
                  </a:moveTo>
                  <a:cubicBezTo>
                    <a:pt x="343" y="133"/>
                    <a:pt x="350" y="133"/>
                    <a:pt x="354" y="137"/>
                  </a:cubicBezTo>
                  <a:cubicBezTo>
                    <a:pt x="461" y="244"/>
                    <a:pt x="461" y="244"/>
                    <a:pt x="461" y="244"/>
                  </a:cubicBezTo>
                  <a:cubicBezTo>
                    <a:pt x="463" y="240"/>
                    <a:pt x="464" y="236"/>
                    <a:pt x="464" y="231"/>
                  </a:cubicBezTo>
                  <a:cubicBezTo>
                    <a:pt x="464" y="13"/>
                    <a:pt x="464" y="13"/>
                    <a:pt x="464" y="13"/>
                  </a:cubicBezTo>
                  <a:cubicBezTo>
                    <a:pt x="464" y="9"/>
                    <a:pt x="463" y="5"/>
                    <a:pt x="462" y="0"/>
                  </a:cubicBezTo>
                  <a:cubicBezTo>
                    <a:pt x="457" y="8"/>
                    <a:pt x="451" y="16"/>
                    <a:pt x="443" y="21"/>
                  </a:cubicBezTo>
                  <a:cubicBezTo>
                    <a:pt x="264" y="140"/>
                    <a:pt x="264" y="140"/>
                    <a:pt x="264" y="140"/>
                  </a:cubicBezTo>
                  <a:cubicBezTo>
                    <a:pt x="255" y="146"/>
                    <a:pt x="243" y="149"/>
                    <a:pt x="232" y="149"/>
                  </a:cubicBezTo>
                  <a:cubicBezTo>
                    <a:pt x="220" y="149"/>
                    <a:pt x="209" y="146"/>
                    <a:pt x="199" y="14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3" y="16"/>
                    <a:pt x="7" y="8"/>
                    <a:pt x="1" y="0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6"/>
                    <a:pt x="1" y="240"/>
                    <a:pt x="3" y="244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4" y="133"/>
                    <a:pt x="121" y="133"/>
                    <a:pt x="125" y="137"/>
                  </a:cubicBezTo>
                  <a:cubicBezTo>
                    <a:pt x="129" y="141"/>
                    <a:pt x="129" y="148"/>
                    <a:pt x="125" y="152"/>
                  </a:cubicBezTo>
                  <a:cubicBezTo>
                    <a:pt x="17" y="260"/>
                    <a:pt x="17" y="260"/>
                    <a:pt x="17" y="260"/>
                  </a:cubicBezTo>
                  <a:cubicBezTo>
                    <a:pt x="21" y="262"/>
                    <a:pt x="26" y="263"/>
                    <a:pt x="31" y="263"/>
                  </a:cubicBezTo>
                  <a:cubicBezTo>
                    <a:pt x="432" y="263"/>
                    <a:pt x="432" y="263"/>
                    <a:pt x="432" y="263"/>
                  </a:cubicBezTo>
                  <a:cubicBezTo>
                    <a:pt x="437" y="263"/>
                    <a:pt x="442" y="262"/>
                    <a:pt x="447" y="260"/>
                  </a:cubicBezTo>
                  <a:cubicBezTo>
                    <a:pt x="339" y="152"/>
                    <a:pt x="339" y="152"/>
                    <a:pt x="339" y="152"/>
                  </a:cubicBezTo>
                  <a:cubicBezTo>
                    <a:pt x="335" y="148"/>
                    <a:pt x="335" y="141"/>
                    <a:pt x="339" y="137"/>
                  </a:cubicBezTo>
                  <a:close/>
                </a:path>
              </a:pathLst>
            </a:cu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46"/>
            <p:cNvSpPr>
              <a:spLocks/>
            </p:cNvSpPr>
            <p:nvPr/>
          </p:nvSpPr>
          <p:spPr bwMode="auto">
            <a:xfrm>
              <a:off x="1338" y="651"/>
              <a:ext cx="3076" cy="1328"/>
            </a:xfrm>
            <a:custGeom>
              <a:avLst/>
              <a:gdLst>
                <a:gd name="T0" fmla="*/ 422 w 433"/>
                <a:gd name="T1" fmla="*/ 126 h 187"/>
                <a:gd name="T2" fmla="*/ 244 w 433"/>
                <a:gd name="T3" fmla="*/ 10 h 187"/>
                <a:gd name="T4" fmla="*/ 190 w 433"/>
                <a:gd name="T5" fmla="*/ 10 h 187"/>
                <a:gd name="T6" fmla="*/ 12 w 433"/>
                <a:gd name="T7" fmla="*/ 126 h 187"/>
                <a:gd name="T8" fmla="*/ 2 w 433"/>
                <a:gd name="T9" fmla="*/ 137 h 187"/>
                <a:gd name="T10" fmla="*/ 17 w 433"/>
                <a:gd name="T11" fmla="*/ 155 h 187"/>
                <a:gd name="T12" fmla="*/ 65 w 433"/>
                <a:gd name="T13" fmla="*/ 187 h 187"/>
                <a:gd name="T14" fmla="*/ 65 w 433"/>
                <a:gd name="T15" fmla="*/ 150 h 187"/>
                <a:gd name="T16" fmla="*/ 97 w 433"/>
                <a:gd name="T17" fmla="*/ 118 h 187"/>
                <a:gd name="T18" fmla="*/ 337 w 433"/>
                <a:gd name="T19" fmla="*/ 118 h 187"/>
                <a:gd name="T20" fmla="*/ 369 w 433"/>
                <a:gd name="T21" fmla="*/ 150 h 187"/>
                <a:gd name="T22" fmla="*/ 369 w 433"/>
                <a:gd name="T23" fmla="*/ 187 h 187"/>
                <a:gd name="T24" fmla="*/ 416 w 433"/>
                <a:gd name="T25" fmla="*/ 155 h 187"/>
                <a:gd name="T26" fmla="*/ 432 w 433"/>
                <a:gd name="T27" fmla="*/ 137 h 187"/>
                <a:gd name="T28" fmla="*/ 422 w 433"/>
                <a:gd name="T29" fmla="*/ 1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3" h="187">
                  <a:moveTo>
                    <a:pt x="422" y="126"/>
                  </a:moveTo>
                  <a:cubicBezTo>
                    <a:pt x="244" y="10"/>
                    <a:pt x="244" y="10"/>
                    <a:pt x="244" y="10"/>
                  </a:cubicBezTo>
                  <a:cubicBezTo>
                    <a:pt x="229" y="0"/>
                    <a:pt x="205" y="0"/>
                    <a:pt x="190" y="10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7" y="129"/>
                    <a:pt x="0" y="135"/>
                    <a:pt x="2" y="137"/>
                  </a:cubicBezTo>
                  <a:cubicBezTo>
                    <a:pt x="6" y="145"/>
                    <a:pt x="12" y="152"/>
                    <a:pt x="17" y="155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5" y="133"/>
                    <a:pt x="79" y="118"/>
                    <a:pt x="97" y="118"/>
                  </a:cubicBezTo>
                  <a:cubicBezTo>
                    <a:pt x="337" y="118"/>
                    <a:pt x="337" y="118"/>
                    <a:pt x="337" y="118"/>
                  </a:cubicBezTo>
                  <a:cubicBezTo>
                    <a:pt x="354" y="118"/>
                    <a:pt x="369" y="133"/>
                    <a:pt x="369" y="150"/>
                  </a:cubicBezTo>
                  <a:cubicBezTo>
                    <a:pt x="369" y="187"/>
                    <a:pt x="369" y="187"/>
                    <a:pt x="369" y="187"/>
                  </a:cubicBezTo>
                  <a:cubicBezTo>
                    <a:pt x="416" y="155"/>
                    <a:pt x="416" y="155"/>
                    <a:pt x="416" y="155"/>
                  </a:cubicBezTo>
                  <a:cubicBezTo>
                    <a:pt x="422" y="152"/>
                    <a:pt x="428" y="145"/>
                    <a:pt x="432" y="137"/>
                  </a:cubicBezTo>
                  <a:cubicBezTo>
                    <a:pt x="433" y="135"/>
                    <a:pt x="427" y="129"/>
                    <a:pt x="422" y="126"/>
                  </a:cubicBezTo>
                  <a:close/>
                </a:path>
              </a:pathLst>
            </a:cu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47"/>
            <p:cNvSpPr>
              <a:spLocks/>
            </p:cNvSpPr>
            <p:nvPr/>
          </p:nvSpPr>
          <p:spPr bwMode="auto">
            <a:xfrm>
              <a:off x="2312" y="1837"/>
              <a:ext cx="1129" cy="149"/>
            </a:xfrm>
            <a:custGeom>
              <a:avLst/>
              <a:gdLst>
                <a:gd name="T0" fmla="*/ 11 w 159"/>
                <a:gd name="T1" fmla="*/ 21 h 21"/>
                <a:gd name="T2" fmla="*/ 0 w 159"/>
                <a:gd name="T3" fmla="*/ 11 h 21"/>
                <a:gd name="T4" fmla="*/ 0 w 159"/>
                <a:gd name="T5" fmla="*/ 11 h 21"/>
                <a:gd name="T6" fmla="*/ 11 w 159"/>
                <a:gd name="T7" fmla="*/ 0 h 21"/>
                <a:gd name="T8" fmla="*/ 11 w 159"/>
                <a:gd name="T9" fmla="*/ 0 h 21"/>
                <a:gd name="T10" fmla="*/ 149 w 159"/>
                <a:gd name="T11" fmla="*/ 0 h 21"/>
                <a:gd name="T12" fmla="*/ 159 w 159"/>
                <a:gd name="T13" fmla="*/ 11 h 21"/>
                <a:gd name="T14" fmla="*/ 159 w 159"/>
                <a:gd name="T15" fmla="*/ 11 h 21"/>
                <a:gd name="T16" fmla="*/ 149 w 159"/>
                <a:gd name="T17" fmla="*/ 21 h 21"/>
                <a:gd name="T18" fmla="*/ 149 w 159"/>
                <a:gd name="T19" fmla="*/ 21 h 21"/>
                <a:gd name="T20" fmla="*/ 11 w 159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1">
                  <a:moveTo>
                    <a:pt x="11" y="21"/>
                  </a:moveTo>
                  <a:cubicBezTo>
                    <a:pt x="5" y="21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4" y="0"/>
                    <a:pt x="159" y="5"/>
                    <a:pt x="159" y="11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59" y="17"/>
                    <a:pt x="154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1" y="21"/>
                    <a:pt x="11" y="21"/>
                    <a:pt x="11" y="21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48"/>
            <p:cNvSpPr>
              <a:spLocks/>
            </p:cNvSpPr>
            <p:nvPr/>
          </p:nvSpPr>
          <p:spPr bwMode="auto">
            <a:xfrm>
              <a:off x="2312" y="2185"/>
              <a:ext cx="795" cy="149"/>
            </a:xfrm>
            <a:custGeom>
              <a:avLst/>
              <a:gdLst>
                <a:gd name="T0" fmla="*/ 11 w 112"/>
                <a:gd name="T1" fmla="*/ 21 h 21"/>
                <a:gd name="T2" fmla="*/ 0 w 112"/>
                <a:gd name="T3" fmla="*/ 10 h 21"/>
                <a:gd name="T4" fmla="*/ 0 w 112"/>
                <a:gd name="T5" fmla="*/ 10 h 21"/>
                <a:gd name="T6" fmla="*/ 11 w 112"/>
                <a:gd name="T7" fmla="*/ 0 h 21"/>
                <a:gd name="T8" fmla="*/ 11 w 112"/>
                <a:gd name="T9" fmla="*/ 0 h 21"/>
                <a:gd name="T10" fmla="*/ 102 w 112"/>
                <a:gd name="T11" fmla="*/ 0 h 21"/>
                <a:gd name="T12" fmla="*/ 112 w 112"/>
                <a:gd name="T13" fmla="*/ 10 h 21"/>
                <a:gd name="T14" fmla="*/ 112 w 112"/>
                <a:gd name="T15" fmla="*/ 10 h 21"/>
                <a:gd name="T16" fmla="*/ 102 w 112"/>
                <a:gd name="T17" fmla="*/ 21 h 21"/>
                <a:gd name="T18" fmla="*/ 102 w 112"/>
                <a:gd name="T19" fmla="*/ 21 h 21"/>
                <a:gd name="T20" fmla="*/ 11 w 112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21">
                  <a:moveTo>
                    <a:pt x="11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4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16"/>
                    <a:pt x="108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1" y="21"/>
                    <a:pt x="11" y="21"/>
                    <a:pt x="11" y="21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Group 4"/>
          <p:cNvGrpSpPr>
            <a:grpSpLocks noChangeAspect="1"/>
          </p:cNvGrpSpPr>
          <p:nvPr/>
        </p:nvGrpSpPr>
        <p:grpSpPr bwMode="auto">
          <a:xfrm>
            <a:off x="5266449" y="3480148"/>
            <a:ext cx="346531" cy="277944"/>
            <a:chOff x="1381" y="789"/>
            <a:chExt cx="2998" cy="2742"/>
          </a:xfrm>
        </p:grpSpPr>
        <p:sp>
          <p:nvSpPr>
            <p:cNvPr id="9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1" y="789"/>
              <a:ext cx="2998" cy="2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949" y="2721"/>
              <a:ext cx="824" cy="810"/>
            </a:xfrm>
            <a:custGeom>
              <a:avLst/>
              <a:gdLst>
                <a:gd name="T0" fmla="*/ 103 w 116"/>
                <a:gd name="T1" fmla="*/ 39 h 114"/>
                <a:gd name="T2" fmla="*/ 87 w 116"/>
                <a:gd name="T3" fmla="*/ 12 h 114"/>
                <a:gd name="T4" fmla="*/ 57 w 116"/>
                <a:gd name="T5" fmla="*/ 0 h 114"/>
                <a:gd name="T6" fmla="*/ 0 w 116"/>
                <a:gd name="T7" fmla="*/ 0 h 114"/>
                <a:gd name="T8" fmla="*/ 24 w 116"/>
                <a:gd name="T9" fmla="*/ 100 h 114"/>
                <a:gd name="T10" fmla="*/ 38 w 116"/>
                <a:gd name="T11" fmla="*/ 114 h 114"/>
                <a:gd name="T12" fmla="*/ 102 w 116"/>
                <a:gd name="T13" fmla="*/ 114 h 114"/>
                <a:gd name="T14" fmla="*/ 116 w 116"/>
                <a:gd name="T15" fmla="*/ 100 h 114"/>
                <a:gd name="T16" fmla="*/ 99 w 116"/>
                <a:gd name="T17" fmla="*/ 54 h 114"/>
                <a:gd name="T18" fmla="*/ 103 w 116"/>
                <a:gd name="T1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4">
                  <a:moveTo>
                    <a:pt x="103" y="39"/>
                  </a:moveTo>
                  <a:cubicBezTo>
                    <a:pt x="103" y="28"/>
                    <a:pt x="96" y="18"/>
                    <a:pt x="87" y="1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30" y="114"/>
                    <a:pt x="38" y="114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10" y="114"/>
                    <a:pt x="116" y="108"/>
                    <a:pt x="116" y="100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101" y="50"/>
                    <a:pt x="103" y="45"/>
                    <a:pt x="103" y="39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4123" y="1428"/>
              <a:ext cx="256" cy="1222"/>
            </a:xfrm>
            <a:custGeom>
              <a:avLst/>
              <a:gdLst>
                <a:gd name="T0" fmla="*/ 1 w 36"/>
                <a:gd name="T1" fmla="*/ 0 h 172"/>
                <a:gd name="T2" fmla="*/ 0 w 36"/>
                <a:gd name="T3" fmla="*/ 0 h 172"/>
                <a:gd name="T4" fmla="*/ 0 w 36"/>
                <a:gd name="T5" fmla="*/ 172 h 172"/>
                <a:gd name="T6" fmla="*/ 1 w 36"/>
                <a:gd name="T7" fmla="*/ 172 h 172"/>
                <a:gd name="T8" fmla="*/ 36 w 36"/>
                <a:gd name="T9" fmla="*/ 86 h 172"/>
                <a:gd name="T10" fmla="*/ 1 w 36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7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2"/>
                    <a:pt x="0" y="172"/>
                    <a:pt x="1" y="172"/>
                  </a:cubicBezTo>
                  <a:cubicBezTo>
                    <a:pt x="20" y="172"/>
                    <a:pt x="36" y="133"/>
                    <a:pt x="36" y="86"/>
                  </a:cubicBezTo>
                  <a:cubicBezTo>
                    <a:pt x="36" y="38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1381" y="789"/>
              <a:ext cx="2572" cy="2493"/>
            </a:xfrm>
            <a:custGeom>
              <a:avLst/>
              <a:gdLst>
                <a:gd name="T0" fmla="*/ 347 w 362"/>
                <a:gd name="T1" fmla="*/ 0 h 351"/>
                <a:gd name="T2" fmla="*/ 333 w 362"/>
                <a:gd name="T3" fmla="*/ 15 h 351"/>
                <a:gd name="T4" fmla="*/ 333 w 362"/>
                <a:gd name="T5" fmla="*/ 29 h 351"/>
                <a:gd name="T6" fmla="*/ 141 w 362"/>
                <a:gd name="T7" fmla="*/ 103 h 351"/>
                <a:gd name="T8" fmla="*/ 73 w 362"/>
                <a:gd name="T9" fmla="*/ 103 h 351"/>
                <a:gd name="T10" fmla="*/ 0 w 362"/>
                <a:gd name="T11" fmla="*/ 176 h 351"/>
                <a:gd name="T12" fmla="*/ 73 w 362"/>
                <a:gd name="T13" fmla="*/ 248 h 351"/>
                <a:gd name="T14" fmla="*/ 142 w 362"/>
                <a:gd name="T15" fmla="*/ 248 h 351"/>
                <a:gd name="T16" fmla="*/ 333 w 362"/>
                <a:gd name="T17" fmla="*/ 323 h 351"/>
                <a:gd name="T18" fmla="*/ 333 w 362"/>
                <a:gd name="T19" fmla="*/ 337 h 351"/>
                <a:gd name="T20" fmla="*/ 347 w 362"/>
                <a:gd name="T21" fmla="*/ 351 h 351"/>
                <a:gd name="T22" fmla="*/ 362 w 362"/>
                <a:gd name="T23" fmla="*/ 337 h 351"/>
                <a:gd name="T24" fmla="*/ 362 w 362"/>
                <a:gd name="T25" fmla="*/ 15 h 351"/>
                <a:gd name="T26" fmla="*/ 347 w 362"/>
                <a:gd name="T27" fmla="*/ 0 h 351"/>
                <a:gd name="T28" fmla="*/ 309 w 362"/>
                <a:gd name="T29" fmla="*/ 90 h 351"/>
                <a:gd name="T30" fmla="*/ 152 w 362"/>
                <a:gd name="T31" fmla="*/ 151 h 351"/>
                <a:gd name="T32" fmla="*/ 149 w 362"/>
                <a:gd name="T33" fmla="*/ 152 h 351"/>
                <a:gd name="T34" fmla="*/ 60 w 362"/>
                <a:gd name="T35" fmla="*/ 152 h 351"/>
                <a:gd name="T36" fmla="*/ 51 w 362"/>
                <a:gd name="T37" fmla="*/ 142 h 351"/>
                <a:gd name="T38" fmla="*/ 60 w 362"/>
                <a:gd name="T39" fmla="*/ 132 h 351"/>
                <a:gd name="T40" fmla="*/ 147 w 362"/>
                <a:gd name="T41" fmla="*/ 132 h 351"/>
                <a:gd name="T42" fmla="*/ 302 w 362"/>
                <a:gd name="T43" fmla="*/ 72 h 351"/>
                <a:gd name="T44" fmla="*/ 315 w 362"/>
                <a:gd name="T45" fmla="*/ 78 h 351"/>
                <a:gd name="T46" fmla="*/ 309 w 362"/>
                <a:gd name="T47" fmla="*/ 9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2" h="351">
                  <a:moveTo>
                    <a:pt x="347" y="0"/>
                  </a:moveTo>
                  <a:cubicBezTo>
                    <a:pt x="339" y="0"/>
                    <a:pt x="333" y="7"/>
                    <a:pt x="333" y="15"/>
                  </a:cubicBezTo>
                  <a:cubicBezTo>
                    <a:pt x="333" y="29"/>
                    <a:pt x="333" y="29"/>
                    <a:pt x="333" y="29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33" y="103"/>
                    <a:pt x="0" y="136"/>
                    <a:pt x="0" y="176"/>
                  </a:cubicBezTo>
                  <a:cubicBezTo>
                    <a:pt x="0" y="216"/>
                    <a:pt x="33" y="248"/>
                    <a:pt x="73" y="248"/>
                  </a:cubicBezTo>
                  <a:cubicBezTo>
                    <a:pt x="142" y="248"/>
                    <a:pt x="142" y="248"/>
                    <a:pt x="142" y="248"/>
                  </a:cubicBezTo>
                  <a:cubicBezTo>
                    <a:pt x="333" y="323"/>
                    <a:pt x="333" y="323"/>
                    <a:pt x="333" y="323"/>
                  </a:cubicBezTo>
                  <a:cubicBezTo>
                    <a:pt x="333" y="337"/>
                    <a:pt x="333" y="337"/>
                    <a:pt x="333" y="337"/>
                  </a:cubicBezTo>
                  <a:cubicBezTo>
                    <a:pt x="333" y="345"/>
                    <a:pt x="339" y="351"/>
                    <a:pt x="347" y="351"/>
                  </a:cubicBezTo>
                  <a:cubicBezTo>
                    <a:pt x="355" y="351"/>
                    <a:pt x="362" y="345"/>
                    <a:pt x="362" y="337"/>
                  </a:cubicBezTo>
                  <a:cubicBezTo>
                    <a:pt x="362" y="15"/>
                    <a:pt x="362" y="15"/>
                    <a:pt x="362" y="15"/>
                  </a:cubicBezTo>
                  <a:cubicBezTo>
                    <a:pt x="362" y="7"/>
                    <a:pt x="355" y="0"/>
                    <a:pt x="347" y="0"/>
                  </a:cubicBezTo>
                  <a:close/>
                  <a:moveTo>
                    <a:pt x="309" y="90"/>
                  </a:moveTo>
                  <a:cubicBezTo>
                    <a:pt x="152" y="151"/>
                    <a:pt x="152" y="151"/>
                    <a:pt x="152" y="151"/>
                  </a:cubicBezTo>
                  <a:cubicBezTo>
                    <a:pt x="151" y="152"/>
                    <a:pt x="150" y="152"/>
                    <a:pt x="149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5" y="152"/>
                    <a:pt x="51" y="148"/>
                    <a:pt x="51" y="142"/>
                  </a:cubicBezTo>
                  <a:cubicBezTo>
                    <a:pt x="51" y="137"/>
                    <a:pt x="55" y="132"/>
                    <a:pt x="60" y="132"/>
                  </a:cubicBezTo>
                  <a:cubicBezTo>
                    <a:pt x="147" y="132"/>
                    <a:pt x="147" y="132"/>
                    <a:pt x="147" y="132"/>
                  </a:cubicBezTo>
                  <a:cubicBezTo>
                    <a:pt x="302" y="72"/>
                    <a:pt x="302" y="72"/>
                    <a:pt x="302" y="72"/>
                  </a:cubicBezTo>
                  <a:cubicBezTo>
                    <a:pt x="307" y="70"/>
                    <a:pt x="313" y="73"/>
                    <a:pt x="315" y="78"/>
                  </a:cubicBezTo>
                  <a:cubicBezTo>
                    <a:pt x="317" y="83"/>
                    <a:pt x="314" y="88"/>
                    <a:pt x="309" y="90"/>
                  </a:cubicBezTo>
                  <a:close/>
                </a:path>
              </a:pathLst>
            </a:custGeom>
            <a:solidFill>
              <a:srgbClr val="7A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488949" y="2882866"/>
            <a:ext cx="129551" cy="499855"/>
            <a:chOff x="2968551" y="2542775"/>
            <a:chExt cx="182562" cy="77764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01" name="Straight Connector 100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7"/>
            <p:cNvSpPr>
              <a:spLocks noChangeArrowheads="1"/>
            </p:cNvSpPr>
            <p:nvPr/>
          </p:nvSpPr>
          <p:spPr bwMode="auto">
            <a:xfrm>
              <a:off x="2968551" y="2542775"/>
              <a:ext cx="182562" cy="184150"/>
            </a:xfrm>
            <a:prstGeom prst="ellipse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482508" y="2704333"/>
            <a:ext cx="508636" cy="219295"/>
            <a:chOff x="-1524" y="-637"/>
            <a:chExt cx="7052" cy="3467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99" y="-129"/>
              <a:ext cx="3189" cy="2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3291" y="263"/>
              <a:ext cx="2237" cy="2013"/>
            </a:xfrm>
            <a:custGeom>
              <a:avLst/>
              <a:gdLst>
                <a:gd name="T0" fmla="*/ 177 w 177"/>
                <a:gd name="T1" fmla="*/ 68 h 159"/>
                <a:gd name="T2" fmla="*/ 89 w 177"/>
                <a:gd name="T3" fmla="*/ 0 h 159"/>
                <a:gd name="T4" fmla="*/ 0 w 177"/>
                <a:gd name="T5" fmla="*/ 68 h 159"/>
                <a:gd name="T6" fmla="*/ 89 w 177"/>
                <a:gd name="T7" fmla="*/ 136 h 159"/>
                <a:gd name="T8" fmla="*/ 124 w 177"/>
                <a:gd name="T9" fmla="*/ 130 h 159"/>
                <a:gd name="T10" fmla="*/ 98 w 177"/>
                <a:gd name="T11" fmla="*/ 159 h 159"/>
                <a:gd name="T12" fmla="*/ 174 w 177"/>
                <a:gd name="T13" fmla="*/ 86 h 159"/>
                <a:gd name="T14" fmla="*/ 174 w 177"/>
                <a:gd name="T15" fmla="*/ 86 h 159"/>
                <a:gd name="T16" fmla="*/ 177 w 177"/>
                <a:gd name="T17" fmla="*/ 68 h 159"/>
                <a:gd name="T18" fmla="*/ 49 w 177"/>
                <a:gd name="T19" fmla="*/ 83 h 159"/>
                <a:gd name="T20" fmla="*/ 36 w 177"/>
                <a:gd name="T21" fmla="*/ 70 h 159"/>
                <a:gd name="T22" fmla="*/ 49 w 177"/>
                <a:gd name="T23" fmla="*/ 57 h 159"/>
                <a:gd name="T24" fmla="*/ 62 w 177"/>
                <a:gd name="T25" fmla="*/ 70 h 159"/>
                <a:gd name="T26" fmla="*/ 49 w 177"/>
                <a:gd name="T27" fmla="*/ 83 h 159"/>
                <a:gd name="T28" fmla="*/ 90 w 177"/>
                <a:gd name="T29" fmla="*/ 83 h 159"/>
                <a:gd name="T30" fmla="*/ 77 w 177"/>
                <a:gd name="T31" fmla="*/ 70 h 159"/>
                <a:gd name="T32" fmla="*/ 90 w 177"/>
                <a:gd name="T33" fmla="*/ 57 h 159"/>
                <a:gd name="T34" fmla="*/ 102 w 177"/>
                <a:gd name="T35" fmla="*/ 70 h 159"/>
                <a:gd name="T36" fmla="*/ 90 w 177"/>
                <a:gd name="T37" fmla="*/ 83 h 159"/>
                <a:gd name="T38" fmla="*/ 116 w 177"/>
                <a:gd name="T39" fmla="*/ 70 h 159"/>
                <a:gd name="T40" fmla="*/ 129 w 177"/>
                <a:gd name="T41" fmla="*/ 57 h 159"/>
                <a:gd name="T42" fmla="*/ 142 w 177"/>
                <a:gd name="T43" fmla="*/ 70 h 159"/>
                <a:gd name="T44" fmla="*/ 129 w 177"/>
                <a:gd name="T45" fmla="*/ 83 h 159"/>
                <a:gd name="T46" fmla="*/ 116 w 177"/>
                <a:gd name="T47" fmla="*/ 7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59">
                  <a:moveTo>
                    <a:pt x="177" y="68"/>
                  </a:moveTo>
                  <a:cubicBezTo>
                    <a:pt x="177" y="30"/>
                    <a:pt x="137" y="0"/>
                    <a:pt x="89" y="0"/>
                  </a:cubicBezTo>
                  <a:cubicBezTo>
                    <a:pt x="40" y="0"/>
                    <a:pt x="0" y="30"/>
                    <a:pt x="0" y="68"/>
                  </a:cubicBezTo>
                  <a:cubicBezTo>
                    <a:pt x="0" y="105"/>
                    <a:pt x="40" y="136"/>
                    <a:pt x="89" y="136"/>
                  </a:cubicBezTo>
                  <a:cubicBezTo>
                    <a:pt x="101" y="136"/>
                    <a:pt x="113" y="133"/>
                    <a:pt x="124" y="130"/>
                  </a:cubicBezTo>
                  <a:cubicBezTo>
                    <a:pt x="115" y="150"/>
                    <a:pt x="98" y="159"/>
                    <a:pt x="98" y="159"/>
                  </a:cubicBezTo>
                  <a:cubicBezTo>
                    <a:pt x="160" y="152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6" y="80"/>
                    <a:pt x="177" y="74"/>
                    <a:pt x="177" y="68"/>
                  </a:cubicBezTo>
                  <a:close/>
                  <a:moveTo>
                    <a:pt x="49" y="83"/>
                  </a:moveTo>
                  <a:cubicBezTo>
                    <a:pt x="42" y="83"/>
                    <a:pt x="36" y="77"/>
                    <a:pt x="36" y="70"/>
                  </a:cubicBezTo>
                  <a:cubicBezTo>
                    <a:pt x="36" y="63"/>
                    <a:pt x="42" y="57"/>
                    <a:pt x="49" y="57"/>
                  </a:cubicBezTo>
                  <a:cubicBezTo>
                    <a:pt x="56" y="57"/>
                    <a:pt x="62" y="63"/>
                    <a:pt x="62" y="70"/>
                  </a:cubicBezTo>
                  <a:cubicBezTo>
                    <a:pt x="62" y="77"/>
                    <a:pt x="56" y="83"/>
                    <a:pt x="49" y="83"/>
                  </a:cubicBezTo>
                  <a:close/>
                  <a:moveTo>
                    <a:pt x="90" y="83"/>
                  </a:moveTo>
                  <a:cubicBezTo>
                    <a:pt x="82" y="83"/>
                    <a:pt x="77" y="77"/>
                    <a:pt x="77" y="70"/>
                  </a:cubicBezTo>
                  <a:cubicBezTo>
                    <a:pt x="77" y="63"/>
                    <a:pt x="82" y="57"/>
                    <a:pt x="90" y="57"/>
                  </a:cubicBezTo>
                  <a:cubicBezTo>
                    <a:pt x="97" y="57"/>
                    <a:pt x="102" y="63"/>
                    <a:pt x="102" y="70"/>
                  </a:cubicBezTo>
                  <a:cubicBezTo>
                    <a:pt x="102" y="77"/>
                    <a:pt x="97" y="83"/>
                    <a:pt x="90" y="83"/>
                  </a:cubicBezTo>
                  <a:close/>
                  <a:moveTo>
                    <a:pt x="116" y="70"/>
                  </a:moveTo>
                  <a:cubicBezTo>
                    <a:pt x="116" y="63"/>
                    <a:pt x="122" y="57"/>
                    <a:pt x="129" y="57"/>
                  </a:cubicBezTo>
                  <a:cubicBezTo>
                    <a:pt x="136" y="57"/>
                    <a:pt x="142" y="63"/>
                    <a:pt x="142" y="70"/>
                  </a:cubicBezTo>
                  <a:cubicBezTo>
                    <a:pt x="142" y="77"/>
                    <a:pt x="136" y="83"/>
                    <a:pt x="129" y="83"/>
                  </a:cubicBezTo>
                  <a:cubicBezTo>
                    <a:pt x="122" y="83"/>
                    <a:pt x="116" y="77"/>
                    <a:pt x="116" y="70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-1524" y="-637"/>
              <a:ext cx="3843" cy="3467"/>
            </a:xfrm>
            <a:custGeom>
              <a:avLst/>
              <a:gdLst>
                <a:gd name="T0" fmla="*/ 152 w 304"/>
                <a:gd name="T1" fmla="*/ 0 h 274"/>
                <a:gd name="T2" fmla="*/ 0 w 304"/>
                <a:gd name="T3" fmla="*/ 117 h 274"/>
                <a:gd name="T4" fmla="*/ 5 w 304"/>
                <a:gd name="T5" fmla="*/ 148 h 274"/>
                <a:gd name="T6" fmla="*/ 135 w 304"/>
                <a:gd name="T7" fmla="*/ 274 h 274"/>
                <a:gd name="T8" fmla="*/ 91 w 304"/>
                <a:gd name="T9" fmla="*/ 224 h 274"/>
                <a:gd name="T10" fmla="*/ 152 w 304"/>
                <a:gd name="T11" fmla="*/ 233 h 274"/>
                <a:gd name="T12" fmla="*/ 304 w 304"/>
                <a:gd name="T13" fmla="*/ 117 h 274"/>
                <a:gd name="T14" fmla="*/ 152 w 304"/>
                <a:gd name="T15" fmla="*/ 0 h 274"/>
                <a:gd name="T16" fmla="*/ 83 w 304"/>
                <a:gd name="T17" fmla="*/ 143 h 274"/>
                <a:gd name="T18" fmla="*/ 61 w 304"/>
                <a:gd name="T19" fmla="*/ 121 h 274"/>
                <a:gd name="T20" fmla="*/ 83 w 304"/>
                <a:gd name="T21" fmla="*/ 99 h 274"/>
                <a:gd name="T22" fmla="*/ 105 w 304"/>
                <a:gd name="T23" fmla="*/ 121 h 274"/>
                <a:gd name="T24" fmla="*/ 83 w 304"/>
                <a:gd name="T25" fmla="*/ 143 h 274"/>
                <a:gd name="T26" fmla="*/ 150 w 304"/>
                <a:gd name="T27" fmla="*/ 143 h 274"/>
                <a:gd name="T28" fmla="*/ 128 w 304"/>
                <a:gd name="T29" fmla="*/ 121 h 274"/>
                <a:gd name="T30" fmla="*/ 150 w 304"/>
                <a:gd name="T31" fmla="*/ 99 h 274"/>
                <a:gd name="T32" fmla="*/ 172 w 304"/>
                <a:gd name="T33" fmla="*/ 121 h 274"/>
                <a:gd name="T34" fmla="*/ 150 w 304"/>
                <a:gd name="T35" fmla="*/ 143 h 274"/>
                <a:gd name="T36" fmla="*/ 220 w 304"/>
                <a:gd name="T37" fmla="*/ 143 h 274"/>
                <a:gd name="T38" fmla="*/ 198 w 304"/>
                <a:gd name="T39" fmla="*/ 121 h 274"/>
                <a:gd name="T40" fmla="*/ 220 w 304"/>
                <a:gd name="T41" fmla="*/ 99 h 274"/>
                <a:gd name="T42" fmla="*/ 242 w 304"/>
                <a:gd name="T43" fmla="*/ 121 h 274"/>
                <a:gd name="T44" fmla="*/ 220 w 304"/>
                <a:gd name="T45" fmla="*/ 14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4" h="274">
                  <a:moveTo>
                    <a:pt x="152" y="0"/>
                  </a:moveTo>
                  <a:cubicBezTo>
                    <a:pt x="68" y="0"/>
                    <a:pt x="0" y="52"/>
                    <a:pt x="0" y="117"/>
                  </a:cubicBezTo>
                  <a:cubicBezTo>
                    <a:pt x="0" y="128"/>
                    <a:pt x="2" y="138"/>
                    <a:pt x="5" y="148"/>
                  </a:cubicBezTo>
                  <a:cubicBezTo>
                    <a:pt x="5" y="148"/>
                    <a:pt x="29" y="262"/>
                    <a:pt x="135" y="274"/>
                  </a:cubicBezTo>
                  <a:cubicBezTo>
                    <a:pt x="135" y="274"/>
                    <a:pt x="106" y="257"/>
                    <a:pt x="91" y="224"/>
                  </a:cubicBezTo>
                  <a:cubicBezTo>
                    <a:pt x="110" y="230"/>
                    <a:pt x="130" y="233"/>
                    <a:pt x="152" y="233"/>
                  </a:cubicBezTo>
                  <a:cubicBezTo>
                    <a:pt x="236" y="233"/>
                    <a:pt x="304" y="181"/>
                    <a:pt x="304" y="117"/>
                  </a:cubicBezTo>
                  <a:cubicBezTo>
                    <a:pt x="304" y="52"/>
                    <a:pt x="236" y="0"/>
                    <a:pt x="152" y="0"/>
                  </a:cubicBezTo>
                  <a:close/>
                  <a:moveTo>
                    <a:pt x="83" y="143"/>
                  </a:moveTo>
                  <a:cubicBezTo>
                    <a:pt x="70" y="143"/>
                    <a:pt x="61" y="133"/>
                    <a:pt x="61" y="121"/>
                  </a:cubicBezTo>
                  <a:cubicBezTo>
                    <a:pt x="61" y="109"/>
                    <a:pt x="70" y="99"/>
                    <a:pt x="83" y="99"/>
                  </a:cubicBezTo>
                  <a:cubicBezTo>
                    <a:pt x="95" y="99"/>
                    <a:pt x="105" y="109"/>
                    <a:pt x="105" y="121"/>
                  </a:cubicBezTo>
                  <a:cubicBezTo>
                    <a:pt x="105" y="133"/>
                    <a:pt x="95" y="143"/>
                    <a:pt x="83" y="143"/>
                  </a:cubicBezTo>
                  <a:close/>
                  <a:moveTo>
                    <a:pt x="150" y="143"/>
                  </a:moveTo>
                  <a:cubicBezTo>
                    <a:pt x="138" y="143"/>
                    <a:pt x="128" y="133"/>
                    <a:pt x="128" y="121"/>
                  </a:cubicBezTo>
                  <a:cubicBezTo>
                    <a:pt x="128" y="109"/>
                    <a:pt x="138" y="99"/>
                    <a:pt x="150" y="99"/>
                  </a:cubicBezTo>
                  <a:cubicBezTo>
                    <a:pt x="162" y="99"/>
                    <a:pt x="172" y="109"/>
                    <a:pt x="172" y="121"/>
                  </a:cubicBezTo>
                  <a:cubicBezTo>
                    <a:pt x="172" y="133"/>
                    <a:pt x="162" y="143"/>
                    <a:pt x="150" y="143"/>
                  </a:cubicBezTo>
                  <a:close/>
                  <a:moveTo>
                    <a:pt x="220" y="143"/>
                  </a:moveTo>
                  <a:cubicBezTo>
                    <a:pt x="208" y="143"/>
                    <a:pt x="198" y="133"/>
                    <a:pt x="198" y="121"/>
                  </a:cubicBezTo>
                  <a:cubicBezTo>
                    <a:pt x="198" y="109"/>
                    <a:pt x="208" y="99"/>
                    <a:pt x="220" y="99"/>
                  </a:cubicBezTo>
                  <a:cubicBezTo>
                    <a:pt x="232" y="99"/>
                    <a:pt x="242" y="109"/>
                    <a:pt x="242" y="121"/>
                  </a:cubicBezTo>
                  <a:cubicBezTo>
                    <a:pt x="242" y="133"/>
                    <a:pt x="232" y="143"/>
                    <a:pt x="220" y="143"/>
                  </a:cubicBezTo>
                  <a:close/>
                </a:path>
              </a:pathLst>
            </a:custGeom>
            <a:solidFill>
              <a:srgbClr val="78A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801213" y="1545093"/>
            <a:ext cx="129551" cy="1793090"/>
            <a:chOff x="2968551" y="530839"/>
            <a:chExt cx="182562" cy="2789580"/>
          </a:xfrm>
          <a:solidFill>
            <a:schemeClr val="tx2"/>
          </a:solidFill>
        </p:grpSpPr>
        <p:cxnSp>
          <p:nvCxnSpPr>
            <p:cNvPr id="116" name="Straight Connector 115"/>
            <p:cNvCxnSpPr>
              <a:stCxn id="117" idx="4"/>
            </p:cNvCxnSpPr>
            <p:nvPr/>
          </p:nvCxnSpPr>
          <p:spPr>
            <a:xfrm>
              <a:off x="3059833" y="714989"/>
              <a:ext cx="0" cy="2605430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07"/>
            <p:cNvSpPr>
              <a:spLocks noChangeArrowheads="1"/>
            </p:cNvSpPr>
            <p:nvPr/>
          </p:nvSpPr>
          <p:spPr bwMode="auto">
            <a:xfrm>
              <a:off x="2968551" y="530839"/>
              <a:ext cx="182562" cy="184150"/>
            </a:xfrm>
            <a:prstGeom prst="ellipse">
              <a:avLst/>
            </a:prstGeom>
            <a:grpFill/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879839" y="3381254"/>
            <a:ext cx="129551" cy="490120"/>
            <a:chOff x="2968551" y="2671422"/>
            <a:chExt cx="182562" cy="762499"/>
          </a:xfrm>
          <a:solidFill>
            <a:schemeClr val="accent4"/>
          </a:solidFill>
        </p:grpSpPr>
        <p:cxnSp>
          <p:nvCxnSpPr>
            <p:cNvPr id="119" name="Straight Connector 118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07"/>
            <p:cNvSpPr>
              <a:spLocks noChangeArrowheads="1"/>
            </p:cNvSpPr>
            <p:nvPr/>
          </p:nvSpPr>
          <p:spPr bwMode="auto">
            <a:xfrm>
              <a:off x="2968551" y="3249771"/>
              <a:ext cx="182562" cy="184150"/>
            </a:xfrm>
            <a:prstGeom prst="ellipse">
              <a:avLst/>
            </a:prstGeom>
            <a:grpFill/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880118" y="2829612"/>
            <a:ext cx="129551" cy="499855"/>
            <a:chOff x="2968551" y="2542775"/>
            <a:chExt cx="182562" cy="777644"/>
          </a:xfrm>
          <a:solidFill>
            <a:schemeClr val="tx2"/>
          </a:solidFill>
        </p:grpSpPr>
        <p:cxnSp>
          <p:nvCxnSpPr>
            <p:cNvPr id="122" name="Straight Connector 121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07"/>
            <p:cNvSpPr>
              <a:spLocks noChangeArrowheads="1"/>
            </p:cNvSpPr>
            <p:nvPr/>
          </p:nvSpPr>
          <p:spPr bwMode="auto">
            <a:xfrm>
              <a:off x="2968551" y="2542775"/>
              <a:ext cx="182562" cy="184150"/>
            </a:xfrm>
            <a:prstGeom prst="ellipse">
              <a:avLst/>
            </a:prstGeom>
            <a:grpFill/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74784" y="764907"/>
            <a:ext cx="794622" cy="903417"/>
            <a:chOff x="4562818" y="2547089"/>
            <a:chExt cx="883345" cy="1145193"/>
          </a:xfrm>
        </p:grpSpPr>
        <p:pic>
          <p:nvPicPr>
            <p:cNvPr id="10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818" y="2547089"/>
              <a:ext cx="883345" cy="1145193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/>
          </p:spPr>
        </p:pic>
        <p:sp>
          <p:nvSpPr>
            <p:cNvPr id="2" name="TextBox 1"/>
            <p:cNvSpPr txBox="1"/>
            <p:nvPr/>
          </p:nvSpPr>
          <p:spPr>
            <a:xfrm rot="1394036">
              <a:off x="4670770" y="3149848"/>
              <a:ext cx="670382" cy="390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Draft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2467147" y="2147213"/>
            <a:ext cx="12866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releases issues paper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549618" y="2873144"/>
            <a:ext cx="129551" cy="499855"/>
            <a:chOff x="2968551" y="2542775"/>
            <a:chExt cx="182562" cy="77764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08" name="Straight Connector 107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7"/>
            <p:cNvSpPr>
              <a:spLocks noChangeArrowheads="1"/>
            </p:cNvSpPr>
            <p:nvPr/>
          </p:nvSpPr>
          <p:spPr bwMode="auto">
            <a:xfrm>
              <a:off x="2968551" y="2542775"/>
              <a:ext cx="182562" cy="184150"/>
            </a:xfrm>
            <a:prstGeom prst="ellipse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26" y="2545049"/>
            <a:ext cx="501065" cy="29883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531222" y="1864181"/>
            <a:ext cx="827341" cy="992592"/>
            <a:chOff x="7565505" y="1472203"/>
            <a:chExt cx="827341" cy="992592"/>
          </a:xfrm>
        </p:grpSpPr>
        <p:pic>
          <p:nvPicPr>
            <p:cNvPr id="13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356" y="1472203"/>
              <a:ext cx="794622" cy="903416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505" y="1739251"/>
              <a:ext cx="827341" cy="72554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73277" y="1885704"/>
            <a:ext cx="10758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>
                <a:solidFill>
                  <a:schemeClr val="bg1">
                    <a:lumMod val="50000"/>
                  </a:schemeClr>
                </a:solidFill>
              </a:rPr>
              <a:t>7 Oct 2018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37159" y="2032110"/>
            <a:ext cx="12996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>
                <a:solidFill>
                  <a:schemeClr val="bg1">
                    <a:lumMod val="50000"/>
                  </a:schemeClr>
                </a:solidFill>
              </a:rPr>
              <a:t>23 Nov 2018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474317" y="1882069"/>
            <a:ext cx="1142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>
                <a:solidFill>
                  <a:schemeClr val="bg1">
                    <a:lumMod val="50000"/>
                  </a:schemeClr>
                </a:solidFill>
              </a:rPr>
              <a:t>Jan 2019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720699" y="2883027"/>
            <a:ext cx="121185" cy="499855"/>
            <a:chOff x="2974445" y="2542775"/>
            <a:chExt cx="170773" cy="77764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45" name="Straight Connector 144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07"/>
            <p:cNvSpPr>
              <a:spLocks noChangeArrowheads="1"/>
            </p:cNvSpPr>
            <p:nvPr/>
          </p:nvSpPr>
          <p:spPr bwMode="auto">
            <a:xfrm>
              <a:off x="2974445" y="2542775"/>
              <a:ext cx="170773" cy="184150"/>
            </a:xfrm>
            <a:prstGeom prst="ellipse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cxnSp>
        <p:nvCxnSpPr>
          <p:cNvPr id="147" name="Straight Arrow Connector 146"/>
          <p:cNvCxnSpPr/>
          <p:nvPr/>
        </p:nvCxnSpPr>
        <p:spPr>
          <a:xfrm flipV="1">
            <a:off x="1764266" y="3870355"/>
            <a:ext cx="2313662" cy="149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4987516" y="3832091"/>
            <a:ext cx="1713395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632" y="112066"/>
            <a:ext cx="1426224" cy="461665"/>
          </a:xfrm>
        </p:spPr>
        <p:txBody>
          <a:bodyPr/>
          <a:lstStyle/>
          <a:p>
            <a:r>
              <a:rPr lang="en-AU" dirty="0" smtClean="0"/>
              <a:t>Timeline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048593" y="4677219"/>
            <a:ext cx="938427" cy="397201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AU" dirty="0"/>
          </a:p>
        </p:txBody>
      </p:sp>
      <p:grpSp>
        <p:nvGrpSpPr>
          <p:cNvPr id="87" name="Group 86"/>
          <p:cNvGrpSpPr/>
          <p:nvPr/>
        </p:nvGrpSpPr>
        <p:grpSpPr>
          <a:xfrm>
            <a:off x="3689083" y="2877632"/>
            <a:ext cx="129551" cy="499855"/>
            <a:chOff x="2968551" y="2542775"/>
            <a:chExt cx="182562" cy="777644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88" name="Straight Connector 87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107"/>
            <p:cNvSpPr>
              <a:spLocks noChangeArrowheads="1"/>
            </p:cNvSpPr>
            <p:nvPr/>
          </p:nvSpPr>
          <p:spPr bwMode="auto">
            <a:xfrm>
              <a:off x="2968551" y="2542775"/>
              <a:ext cx="182562" cy="184150"/>
            </a:xfrm>
            <a:prstGeom prst="ellipse">
              <a:avLst/>
            </a:prstGeom>
            <a:grp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3439820" y="2432005"/>
            <a:ext cx="12928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submissions due</a:t>
            </a:r>
            <a:endParaRPr 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46990" y="2166861"/>
            <a:ext cx="1142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 smtClean="0">
                <a:solidFill>
                  <a:schemeClr val="bg1">
                    <a:lumMod val="50000"/>
                  </a:schemeClr>
                </a:solidFill>
              </a:rPr>
              <a:t>5 April 2019</a:t>
            </a:r>
            <a:endParaRPr lang="en-AU" sz="13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254215" y="1216616"/>
            <a:ext cx="10537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Report</a:t>
            </a:r>
            <a:endParaRPr lang="en-US"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61385" y="951472"/>
            <a:ext cx="1142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 smtClean="0">
                <a:solidFill>
                  <a:schemeClr val="tx2">
                    <a:lumMod val="50000"/>
                  </a:schemeClr>
                </a:solidFill>
              </a:rPr>
              <a:t>31 Oct 2019</a:t>
            </a:r>
            <a:endParaRPr lang="en-AU" sz="135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82508" y="3359587"/>
            <a:ext cx="438348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7445982" y="1466571"/>
            <a:ext cx="11498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Report to Government</a:t>
            </a:r>
            <a:endParaRPr lang="en-US"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453152" y="1201427"/>
            <a:ext cx="1142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 smtClean="0">
                <a:solidFill>
                  <a:schemeClr val="tx2">
                    <a:lumMod val="50000"/>
                  </a:schemeClr>
                </a:solidFill>
              </a:rPr>
              <a:t>23 May 2020</a:t>
            </a:r>
            <a:endParaRPr lang="en-AU" sz="135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5862758" y="2878551"/>
            <a:ext cx="129551" cy="499855"/>
            <a:chOff x="2968551" y="2542775"/>
            <a:chExt cx="182562" cy="777644"/>
          </a:xfrm>
          <a:solidFill>
            <a:schemeClr val="accent4"/>
          </a:solidFill>
        </p:grpSpPr>
        <p:cxnSp>
          <p:nvCxnSpPr>
            <p:cNvPr id="130" name="Straight Connector 129"/>
            <p:cNvCxnSpPr/>
            <p:nvPr/>
          </p:nvCxnSpPr>
          <p:spPr>
            <a:xfrm>
              <a:off x="3059832" y="2671422"/>
              <a:ext cx="0" cy="648997"/>
            </a:xfrm>
            <a:prstGeom prst="line">
              <a:avLst/>
            </a:prstGeom>
            <a:grpFill/>
            <a:ln w="1270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07"/>
            <p:cNvSpPr>
              <a:spLocks noChangeArrowheads="1"/>
            </p:cNvSpPr>
            <p:nvPr/>
          </p:nvSpPr>
          <p:spPr bwMode="auto">
            <a:xfrm>
              <a:off x="2968551" y="2542775"/>
              <a:ext cx="182562" cy="184150"/>
            </a:xfrm>
            <a:prstGeom prst="ellipse">
              <a:avLst/>
            </a:prstGeom>
            <a:grpFill/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AU" sz="1350">
                <a:solidFill>
                  <a:prstClr val="black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5308685" y="2429011"/>
            <a:ext cx="13128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submissions due</a:t>
            </a:r>
            <a:endParaRPr lang="en-US"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315855" y="2163867"/>
            <a:ext cx="1142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 smtClean="0">
                <a:solidFill>
                  <a:schemeClr val="tx2">
                    <a:lumMod val="50000"/>
                  </a:schemeClr>
                </a:solidFill>
              </a:rPr>
              <a:t>23 Jan 2020</a:t>
            </a:r>
            <a:endParaRPr lang="en-AU" sz="13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958481" y="4136809"/>
            <a:ext cx="28397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hearings and further consultation</a:t>
            </a:r>
            <a:endParaRPr lang="en-US" sz="10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951751" y="3923819"/>
            <a:ext cx="18259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b="1" dirty="0" smtClean="0">
                <a:solidFill>
                  <a:schemeClr val="tx2">
                    <a:lumMod val="50000"/>
                  </a:schemeClr>
                </a:solidFill>
              </a:rPr>
              <a:t>Nov 2019 to Feb 2020</a:t>
            </a:r>
            <a:endParaRPr lang="en-AU" sz="135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4865989" y="3359587"/>
            <a:ext cx="3079701" cy="0"/>
          </a:xfrm>
          <a:prstGeom prst="line">
            <a:avLst/>
          </a:prstGeom>
          <a:ln w="5715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31740" y="4677217"/>
            <a:ext cx="402674" cy="397201"/>
          </a:xfrm>
        </p:spPr>
        <p:txBody>
          <a:bodyPr/>
          <a:lstStyle/>
          <a:p>
            <a:fld id="{8A657B52-D046-4802-A3DE-55E7ED70298C}" type="slidenum">
              <a:rPr lang="en-AU" smtClean="0"/>
              <a:pPr/>
              <a:t>51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85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228" y="1297228"/>
            <a:ext cx="306045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2234907" cy="461665"/>
          </a:xfrm>
        </p:spPr>
        <p:txBody>
          <a:bodyPr/>
          <a:lstStyle/>
          <a:p>
            <a:r>
              <a:rPr lang="en-US" dirty="0" smtClean="0"/>
              <a:t>Consultations</a:t>
            </a:r>
            <a:endParaRPr lang="en-A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048593" y="4677219"/>
            <a:ext cx="938427" cy="397201"/>
          </a:xfrm>
        </p:spPr>
        <p:txBody>
          <a:bodyPr/>
          <a:lstStyle/>
          <a:p>
            <a:r>
              <a:rPr lang="en-AU" dirty="0" smtClean="0"/>
              <a:t>Process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24" y="439875"/>
            <a:ext cx="4848751" cy="4263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920740" y="3723640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5158740" y="3296920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6601460" y="3223895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6352595" y="3373755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6849822" y="2339472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2441667" y="2919095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6186090" y="4531167"/>
            <a:ext cx="146050" cy="1460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5993765" y="4270375"/>
            <a:ext cx="146050" cy="1460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5946140" y="1064392"/>
            <a:ext cx="146050" cy="1460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5800090" y="3577590"/>
            <a:ext cx="146050" cy="1460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6113065" y="3504565"/>
            <a:ext cx="146050" cy="1460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/>
          <p:cNvSpPr/>
          <p:nvPr/>
        </p:nvSpPr>
        <p:spPr>
          <a:xfrm>
            <a:off x="6155138" y="3357883"/>
            <a:ext cx="146050" cy="1460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6544071" y="3374456"/>
            <a:ext cx="146050" cy="1460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6667787" y="2339472"/>
            <a:ext cx="146050" cy="1460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/>
          <p:cNvSpPr/>
          <p:nvPr/>
        </p:nvSpPr>
        <p:spPr>
          <a:xfrm>
            <a:off x="4571999" y="1817925"/>
            <a:ext cx="146050" cy="1460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/>
          <p:cNvSpPr/>
          <p:nvPr/>
        </p:nvSpPr>
        <p:spPr>
          <a:xfrm>
            <a:off x="5499155" y="2956560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/>
          <p:cNvSpPr/>
          <p:nvPr/>
        </p:nvSpPr>
        <p:spPr>
          <a:xfrm>
            <a:off x="6528435" y="1817190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/>
          <p:cNvSpPr/>
          <p:nvPr/>
        </p:nvSpPr>
        <p:spPr>
          <a:xfrm>
            <a:off x="2295617" y="2536116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4217669" y="610235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6149472" y="4270375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2627557" y="4133676"/>
            <a:ext cx="146050" cy="1460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2627557" y="4347247"/>
            <a:ext cx="146050" cy="146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2741906" y="4075896"/>
            <a:ext cx="1261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Visited</a:t>
            </a:r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1906" y="4289467"/>
            <a:ext cx="12716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visits</a:t>
            </a:r>
            <a:endParaRPr lang="en-A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441667" y="2927804"/>
            <a:ext cx="146553" cy="146553"/>
            <a:chOff x="943954" y="2193422"/>
            <a:chExt cx="146553" cy="146553"/>
          </a:xfrm>
        </p:grpSpPr>
        <p:sp>
          <p:nvSpPr>
            <p:cNvPr id="40" name="Oval 39"/>
            <p:cNvSpPr/>
            <p:nvPr/>
          </p:nvSpPr>
          <p:spPr>
            <a:xfrm>
              <a:off x="944457" y="2193422"/>
              <a:ext cx="146050" cy="146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Pie 40"/>
            <p:cNvSpPr/>
            <p:nvPr/>
          </p:nvSpPr>
          <p:spPr>
            <a:xfrm>
              <a:off x="943954" y="2193422"/>
              <a:ext cx="146553" cy="146553"/>
            </a:xfrm>
            <a:prstGeom prst="pie">
              <a:avLst>
                <a:gd name="adj1" fmla="val 5433401"/>
                <a:gd name="adj2" fmla="val 162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225875" y="627653"/>
            <a:ext cx="146553" cy="146553"/>
            <a:chOff x="943954" y="2193422"/>
            <a:chExt cx="146553" cy="146553"/>
          </a:xfrm>
        </p:grpSpPr>
        <p:sp>
          <p:nvSpPr>
            <p:cNvPr id="43" name="Oval 42"/>
            <p:cNvSpPr/>
            <p:nvPr/>
          </p:nvSpPr>
          <p:spPr>
            <a:xfrm>
              <a:off x="944457" y="2193422"/>
              <a:ext cx="146050" cy="146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4" name="Pie 43"/>
            <p:cNvSpPr/>
            <p:nvPr/>
          </p:nvSpPr>
          <p:spPr>
            <a:xfrm>
              <a:off x="943954" y="2193422"/>
              <a:ext cx="146553" cy="146553"/>
            </a:xfrm>
            <a:prstGeom prst="pie">
              <a:avLst>
                <a:gd name="adj1" fmla="val 5433401"/>
                <a:gd name="adj2" fmla="val 162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58740" y="3296417"/>
            <a:ext cx="146553" cy="146553"/>
            <a:chOff x="943954" y="2193422"/>
            <a:chExt cx="146553" cy="146553"/>
          </a:xfrm>
        </p:grpSpPr>
        <p:sp>
          <p:nvSpPr>
            <p:cNvPr id="46" name="Oval 45"/>
            <p:cNvSpPr/>
            <p:nvPr/>
          </p:nvSpPr>
          <p:spPr>
            <a:xfrm>
              <a:off x="944457" y="2193422"/>
              <a:ext cx="146050" cy="146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Pie 46"/>
            <p:cNvSpPr/>
            <p:nvPr/>
          </p:nvSpPr>
          <p:spPr>
            <a:xfrm>
              <a:off x="943954" y="2193422"/>
              <a:ext cx="146553" cy="146553"/>
            </a:xfrm>
            <a:prstGeom prst="pie">
              <a:avLst>
                <a:gd name="adj1" fmla="val 5433401"/>
                <a:gd name="adj2" fmla="val 162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917062" y="3723389"/>
            <a:ext cx="146553" cy="146553"/>
            <a:chOff x="943954" y="2193422"/>
            <a:chExt cx="146553" cy="146553"/>
          </a:xfrm>
        </p:grpSpPr>
        <p:sp>
          <p:nvSpPr>
            <p:cNvPr id="49" name="Oval 48"/>
            <p:cNvSpPr/>
            <p:nvPr/>
          </p:nvSpPr>
          <p:spPr>
            <a:xfrm>
              <a:off x="944457" y="2193422"/>
              <a:ext cx="146050" cy="146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0" name="Pie 49"/>
            <p:cNvSpPr/>
            <p:nvPr/>
          </p:nvSpPr>
          <p:spPr>
            <a:xfrm>
              <a:off x="943954" y="2193422"/>
              <a:ext cx="146553" cy="146553"/>
            </a:xfrm>
            <a:prstGeom prst="pie">
              <a:avLst>
                <a:gd name="adj1" fmla="val 5433401"/>
                <a:gd name="adj2" fmla="val 162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47270" y="3373252"/>
            <a:ext cx="146553" cy="146553"/>
            <a:chOff x="943954" y="2193422"/>
            <a:chExt cx="146553" cy="146553"/>
          </a:xfrm>
        </p:grpSpPr>
        <p:sp>
          <p:nvSpPr>
            <p:cNvPr id="52" name="Oval 51"/>
            <p:cNvSpPr/>
            <p:nvPr/>
          </p:nvSpPr>
          <p:spPr>
            <a:xfrm>
              <a:off x="944457" y="2193422"/>
              <a:ext cx="146050" cy="146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Pie 52"/>
            <p:cNvSpPr/>
            <p:nvPr/>
          </p:nvSpPr>
          <p:spPr>
            <a:xfrm>
              <a:off x="943954" y="2193422"/>
              <a:ext cx="146553" cy="146553"/>
            </a:xfrm>
            <a:prstGeom prst="pie">
              <a:avLst>
                <a:gd name="adj1" fmla="val 5433401"/>
                <a:gd name="adj2" fmla="val 162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96638" y="3222889"/>
            <a:ext cx="146553" cy="146553"/>
            <a:chOff x="943954" y="2193422"/>
            <a:chExt cx="146553" cy="146553"/>
          </a:xfrm>
        </p:grpSpPr>
        <p:sp>
          <p:nvSpPr>
            <p:cNvPr id="55" name="Oval 54"/>
            <p:cNvSpPr/>
            <p:nvPr/>
          </p:nvSpPr>
          <p:spPr>
            <a:xfrm>
              <a:off x="944457" y="2193422"/>
              <a:ext cx="146050" cy="146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Pie 55"/>
            <p:cNvSpPr/>
            <p:nvPr/>
          </p:nvSpPr>
          <p:spPr>
            <a:xfrm>
              <a:off x="943954" y="2193422"/>
              <a:ext cx="146553" cy="146553"/>
            </a:xfrm>
            <a:prstGeom prst="pie">
              <a:avLst>
                <a:gd name="adj1" fmla="val 5433401"/>
                <a:gd name="adj2" fmla="val 162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847743" y="2338969"/>
            <a:ext cx="146553" cy="146553"/>
            <a:chOff x="943954" y="2193422"/>
            <a:chExt cx="146553" cy="146553"/>
          </a:xfrm>
        </p:grpSpPr>
        <p:sp>
          <p:nvSpPr>
            <p:cNvPr id="58" name="Oval 57"/>
            <p:cNvSpPr/>
            <p:nvPr/>
          </p:nvSpPr>
          <p:spPr>
            <a:xfrm>
              <a:off x="944457" y="2193422"/>
              <a:ext cx="146050" cy="146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Pie 58"/>
            <p:cNvSpPr/>
            <p:nvPr/>
          </p:nvSpPr>
          <p:spPr>
            <a:xfrm>
              <a:off x="943954" y="2193422"/>
              <a:ext cx="146553" cy="146553"/>
            </a:xfrm>
            <a:prstGeom prst="pie">
              <a:avLst>
                <a:gd name="adj1" fmla="val 5433401"/>
                <a:gd name="adj2" fmla="val 162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1794081" cy="461665"/>
          </a:xfrm>
        </p:spPr>
        <p:txBody>
          <a:bodyPr/>
          <a:lstStyle/>
          <a:p>
            <a:r>
              <a:rPr lang="en-AU" dirty="0" smtClean="0"/>
              <a:t>Factsheets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13" y="0"/>
            <a:ext cx="36371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6099747" cy="461665"/>
          </a:xfrm>
        </p:spPr>
        <p:txBody>
          <a:bodyPr/>
          <a:lstStyle/>
          <a:p>
            <a:r>
              <a:rPr lang="en-AU" dirty="0"/>
              <a:t>Mental illness affects people </a:t>
            </a:r>
            <a:r>
              <a:rPr lang="en-AU" dirty="0" smtClean="0"/>
              <a:t>differently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019739" y="4677219"/>
            <a:ext cx="967281" cy="397201"/>
          </a:xfrm>
        </p:spPr>
        <p:txBody>
          <a:bodyPr/>
          <a:lstStyle/>
          <a:p>
            <a:r>
              <a:rPr lang="en-AU" dirty="0" smtClean="0"/>
              <a:t>Findings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8</a:t>
            </a:fld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335" y="669585"/>
            <a:ext cx="3404055" cy="44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3" y="112066"/>
            <a:ext cx="6200736" cy="461665"/>
          </a:xfrm>
        </p:spPr>
        <p:txBody>
          <a:bodyPr/>
          <a:lstStyle/>
          <a:p>
            <a:r>
              <a:rPr lang="en-AU" dirty="0" smtClean="0"/>
              <a:t>What is the prevalence of mental illness?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19739" y="4677219"/>
            <a:ext cx="967281" cy="397201"/>
          </a:xfrm>
        </p:spPr>
        <p:txBody>
          <a:bodyPr/>
          <a:lstStyle/>
          <a:p>
            <a:r>
              <a:rPr lang="en-AU" dirty="0" smtClean="0"/>
              <a:t>Findings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57B52-D046-4802-A3DE-55E7ED70298C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96482" y="4828197"/>
            <a:ext cx="58691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Source: Institute for Health Metrics and Evaluation (Global Health Data Exchange, </a:t>
            </a:r>
            <a:r>
              <a:rPr lang="en-AU" sz="900" dirty="0" err="1">
                <a:latin typeface="Arial" panose="020B0604020202020204" pitchFamily="34" charset="0"/>
                <a:cs typeface="Arial" panose="020B0604020202020204" pitchFamily="34" charset="0"/>
              </a:rPr>
              <a:t>GBD</a:t>
            </a:r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 Results Tool).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1" y="1136955"/>
            <a:ext cx="8950325" cy="3302138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1253173" y="959792"/>
            <a:ext cx="3157116" cy="2974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Mental illness is often prevalent early in life ...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367787" y="1748536"/>
            <a:ext cx="2223568" cy="2974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" panose="020B0604020202020204" pitchFamily="34" charset="0"/>
                <a:cs typeface="Arial" panose="020B0604020202020204" pitchFamily="34" charset="0"/>
              </a:rPr>
              <a:t>... and tends to decline</a:t>
            </a:r>
            <a:r>
              <a:rPr lang="en-AU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with age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C colour themeNew">
      <a:dk1>
        <a:sysClr val="windowText" lastClr="000000"/>
      </a:dk1>
      <a:lt1>
        <a:sysClr val="window" lastClr="FFFFFF"/>
      </a:lt1>
      <a:dk2>
        <a:srgbClr val="66BCDB"/>
      </a:dk2>
      <a:lt2>
        <a:srgbClr val="265A9A"/>
      </a:lt2>
      <a:accent1>
        <a:srgbClr val="78A22F"/>
      </a:accent1>
      <a:accent2>
        <a:srgbClr val="4D7028"/>
      </a:accent2>
      <a:accent3>
        <a:srgbClr val="F4B123"/>
      </a:accent3>
      <a:accent4>
        <a:srgbClr val="F15A25"/>
      </a:accent4>
      <a:accent5>
        <a:srgbClr val="A52828"/>
      </a:accent5>
      <a:accent6>
        <a:srgbClr val="8956A3"/>
      </a:accent6>
      <a:hlink>
        <a:srgbClr val="000000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7365238-E67E-4A6D-97CE-5E86F569BCFF}" vid="{4F871861-51B1-484E-AC3E-5A99AE10E1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C colour scheme new">
    <a:dk1>
      <a:sysClr val="windowText" lastClr="000000"/>
    </a:dk1>
    <a:lt1>
      <a:sysClr val="window" lastClr="FFFFFF"/>
    </a:lt1>
    <a:dk2>
      <a:srgbClr val="66BCDB"/>
    </a:dk2>
    <a:lt2>
      <a:srgbClr val="265A9A"/>
    </a:lt2>
    <a:accent1>
      <a:srgbClr val="78A22F"/>
    </a:accent1>
    <a:accent2>
      <a:srgbClr val="4D7028"/>
    </a:accent2>
    <a:accent3>
      <a:srgbClr val="F4B123"/>
    </a:accent3>
    <a:accent4>
      <a:srgbClr val="F15A25"/>
    </a:accent4>
    <a:accent5>
      <a:srgbClr val="A52828"/>
    </a:accent5>
    <a:accent6>
      <a:srgbClr val="8956A3"/>
    </a:accent6>
    <a:hlink>
      <a:srgbClr val="000000"/>
    </a:hlink>
    <a:folHlink>
      <a:srgbClr val="000000"/>
    </a:folHlink>
  </a:clrScheme>
  <a:fontScheme name="PC font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Presentations template</Template>
  <TotalTime>1520</TotalTime>
  <Words>4169</Words>
  <Application>Microsoft Office PowerPoint</Application>
  <PresentationFormat>On-screen Show (16:9)</PresentationFormat>
  <Paragraphs>911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Office Theme</vt:lpstr>
      <vt:lpstr>Mental Health Inquiry</vt:lpstr>
      <vt:lpstr>Why a PC inquiry?</vt:lpstr>
      <vt:lpstr>What will be covered?</vt:lpstr>
      <vt:lpstr>Timeline</vt:lpstr>
      <vt:lpstr>Consultations</vt:lpstr>
      <vt:lpstr>Consultations</vt:lpstr>
      <vt:lpstr>Factsheets</vt:lpstr>
      <vt:lpstr>Mental illness affects people differently</vt:lpstr>
      <vt:lpstr>What is the prevalence of mental illness?</vt:lpstr>
      <vt:lpstr>Prevalence differs by characteristics</vt:lpstr>
      <vt:lpstr>Suicide and mental illness</vt:lpstr>
      <vt:lpstr>Intentional self-harm accounts for the highest  number of years of potential life lost</vt:lpstr>
      <vt:lpstr>Suicide rates tend to be higher in regional areas</vt:lpstr>
      <vt:lpstr>Mental health related service use is lower  in regional and remote areas</vt:lpstr>
      <vt:lpstr>What is the cost of mental ill-health?</vt:lpstr>
      <vt:lpstr>Reform areas</vt:lpstr>
      <vt:lpstr>1. Close critical gaps in healthcare services…                              … what problems are we addressing? </vt:lpstr>
      <vt:lpstr>1. Improving mental healthcare</vt:lpstr>
      <vt:lpstr>Stepped model of care</vt:lpstr>
      <vt:lpstr>1. Improving mental healthcare</vt:lpstr>
      <vt:lpstr>1. Improving mental healthcare</vt:lpstr>
      <vt:lpstr>1. Improving mental healthcare</vt:lpstr>
      <vt:lpstr>Improving mental healthcare</vt:lpstr>
      <vt:lpstr>1. Improving mental healthcare</vt:lpstr>
      <vt:lpstr>Mental health beds specifically for young people,  by jurisdiction, 2016‑17</vt:lpstr>
      <vt:lpstr> 1. Improving mental healthcare</vt:lpstr>
      <vt:lpstr>Improving mental healthcare</vt:lpstr>
      <vt:lpstr>2. Improvements beyond the health system…                              … what problems are we addressing? </vt:lpstr>
      <vt:lpstr>2. Improvements beyond the health system</vt:lpstr>
      <vt:lpstr>2. Improvements beyond the health system</vt:lpstr>
      <vt:lpstr>2. Improvements beyond the health system</vt:lpstr>
      <vt:lpstr>Gap in supported housing places across Australia</vt:lpstr>
      <vt:lpstr>2. Improvements beyond the health system</vt:lpstr>
      <vt:lpstr>2. Improvements beyond the health system</vt:lpstr>
      <vt:lpstr>2. Improvements beyond the health system</vt:lpstr>
      <vt:lpstr>3. Prevention and early intervention …                              … what problems are we addressing? </vt:lpstr>
      <vt:lpstr>3. Prevention and early intervention</vt:lpstr>
      <vt:lpstr>3. Prevention and early intervention</vt:lpstr>
      <vt:lpstr>Mental ill‑health is associated with social exclusion</vt:lpstr>
      <vt:lpstr>3. Prevention and early intervention</vt:lpstr>
      <vt:lpstr>Follow-up after a suicide attempt</vt:lpstr>
      <vt:lpstr>3. Prevention and early intervention</vt:lpstr>
      <vt:lpstr>3. Prevention and early intervention</vt:lpstr>
      <vt:lpstr>4. Increasing attachment to education and work …                              … what problems are we addressing? </vt:lpstr>
      <vt:lpstr>4. Increasing attachment to education and employment</vt:lpstr>
      <vt:lpstr>4. Increasing attachment to education and employment</vt:lpstr>
      <vt:lpstr>5. Governance and funding …                              … what problems are we addressing? </vt:lpstr>
      <vt:lpstr>5. Reforming funding and governance</vt:lpstr>
      <vt:lpstr>5. Reforming funding and governance</vt:lpstr>
      <vt:lpstr>Benefits of reforms</vt:lpstr>
      <vt:lpstr>Timeline</vt:lpstr>
      <vt:lpstr>PowerPoint Presentation</vt:lpstr>
    </vt:vector>
  </TitlesOfParts>
  <Company>Productivity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Hassan, Roger</dc:creator>
  <cp:lastModifiedBy>King, Stephen</cp:lastModifiedBy>
  <cp:revision>122</cp:revision>
  <cp:lastPrinted>2019-10-30T04:34:04Z</cp:lastPrinted>
  <dcterms:created xsi:type="dcterms:W3CDTF">2019-10-22T22:31:06Z</dcterms:created>
  <dcterms:modified xsi:type="dcterms:W3CDTF">2019-10-30T05:47:44Z</dcterms:modified>
</cp:coreProperties>
</file>