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307" r:id="rId3"/>
    <p:sldId id="348" r:id="rId4"/>
    <p:sldId id="309" r:id="rId5"/>
    <p:sldId id="349" r:id="rId6"/>
    <p:sldId id="341" r:id="rId7"/>
    <p:sldId id="345" r:id="rId8"/>
    <p:sldId id="347" r:id="rId9"/>
    <p:sldId id="342" r:id="rId10"/>
  </p:sldIdLst>
  <p:sldSz cx="8997950" cy="6656388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34"/>
    <a:srgbClr val="565A5C"/>
    <a:srgbClr val="A71930"/>
    <a:srgbClr val="DC9100"/>
    <a:srgbClr val="660040"/>
    <a:srgbClr val="808080"/>
    <a:srgbClr val="A5A5A5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132" autoAdjust="0"/>
    <p:restoredTop sz="65428" autoAdjust="0"/>
  </p:normalViewPr>
  <p:slideViewPr>
    <p:cSldViewPr>
      <p:cViewPr varScale="1">
        <p:scale>
          <a:sx n="72" d="100"/>
          <a:sy n="72" d="100"/>
        </p:scale>
        <p:origin x="-882" y="-102"/>
      </p:cViewPr>
      <p:guideLst>
        <p:guide orient="horz" pos="2096"/>
        <p:guide pos="2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64"/>
    </p:cViewPr>
  </p:sorterViewPr>
  <p:notesViewPr>
    <p:cSldViewPr>
      <p:cViewPr>
        <p:scale>
          <a:sx n="100" d="100"/>
          <a:sy n="100" d="100"/>
        </p:scale>
        <p:origin x="-2250" y="93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4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D125A3-DE2F-48FF-8106-32604DE4F4F3}" type="datetimeFigureOut">
              <a:rPr lang="en-AU"/>
              <a:pPr/>
              <a:t>8/05/2012</a:t>
            </a:fld>
            <a:endParaRPr lang="en-AU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614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A770D2-0167-436B-AE85-03A27C831FA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1051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0"/>
            <a:ext cx="2946144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2650" y="744538"/>
            <a:ext cx="50355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6464"/>
            <a:ext cx="5437168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14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BB5A940F-6BE0-4C92-A616-E0AD2EA3DF5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9531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36600" indent="-282575" defTabSz="911225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33475" indent="-227013" defTabSz="911225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587500" indent="-227013" defTabSz="911225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39938" indent="-225425" defTabSz="911225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497138" indent="-225425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54338" indent="-225425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11538" indent="-225425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68738" indent="-225425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178C975-8C01-450D-981D-CE2976501F35}" type="slidenum">
              <a:rPr lang="en-AU" sz="1200"/>
              <a:pPr/>
              <a:t>1</a:t>
            </a:fld>
            <a:endParaRPr lang="en-AU" sz="12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589" y="642839"/>
            <a:ext cx="4244379" cy="313912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533" y="4099223"/>
            <a:ext cx="5437168" cy="4465637"/>
          </a:xfrm>
        </p:spPr>
        <p:txBody>
          <a:bodyPr/>
          <a:lstStyle/>
          <a:p>
            <a:pPr marL="228600" indent="-228600" eaLnBrk="1" hangingPunct="1"/>
            <a:endParaRPr lang="en-US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282575"/>
            <a:ext cx="4033838" cy="29860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25" y="3523159"/>
            <a:ext cx="5437168" cy="5400600"/>
          </a:xfrm>
        </p:spPr>
        <p:txBody>
          <a:bodyPr/>
          <a:lstStyle/>
          <a:p>
            <a:endParaRPr lang="en-US" sz="1300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54150" y="355600"/>
            <a:ext cx="3816350" cy="282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4541" y="3451151"/>
            <a:ext cx="5437168" cy="6192688"/>
          </a:xfrm>
        </p:spPr>
        <p:txBody>
          <a:bodyPr/>
          <a:lstStyle/>
          <a:p>
            <a:pPr lvl="0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940F-6BE0-4C92-A616-E0AD2EA3DF57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438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55738" y="211138"/>
            <a:ext cx="3743299" cy="276953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6319" y="3307135"/>
            <a:ext cx="6465038" cy="6480720"/>
          </a:xfrm>
        </p:spPr>
        <p:txBody>
          <a:bodyPr/>
          <a:lstStyle/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940F-6BE0-4C92-A616-E0AD2EA3DF57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1872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613" y="786855"/>
            <a:ext cx="3672408" cy="271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2533" y="3811191"/>
            <a:ext cx="5437168" cy="5616624"/>
          </a:xfrm>
        </p:spPr>
        <p:txBody>
          <a:bodyPr/>
          <a:lstStyle/>
          <a:p>
            <a:pPr marL="0" lvl="0" indent="0">
              <a:buFont typeface="Arial" pitchFamily="34" charset="0"/>
              <a:buNone/>
            </a:pPr>
            <a:endParaRPr lang="en-AU" sz="1200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 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940F-6BE0-4C92-A616-E0AD2EA3DF57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3820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0" y="211138"/>
            <a:ext cx="3505200" cy="259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3251" y="2947095"/>
            <a:ext cx="6024240" cy="6552728"/>
          </a:xfrm>
        </p:spPr>
        <p:txBody>
          <a:bodyPr>
            <a:noAutofit/>
          </a:bodyPr>
          <a:lstStyle/>
          <a:p>
            <a:endParaRPr lang="en-AU" cap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940F-6BE0-4C92-A616-E0AD2EA3DF57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1312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7175" y="498475"/>
            <a:ext cx="352742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2533" y="3307135"/>
            <a:ext cx="5437168" cy="6192688"/>
          </a:xfrm>
        </p:spPr>
        <p:txBody>
          <a:bodyPr/>
          <a:lstStyle/>
          <a:p>
            <a:endParaRPr lang="en-AU" sz="1200" b="0" i="0" kern="1200" cap="none" baseline="0" dirty="0" smtClean="0">
              <a:solidFill>
                <a:schemeClr val="tx1"/>
              </a:solidFill>
              <a:effectLst/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940F-6BE0-4C92-A616-E0AD2EA3DF57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382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0" y="211138"/>
            <a:ext cx="3505200" cy="259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3251" y="2947095"/>
            <a:ext cx="6024240" cy="6552728"/>
          </a:xfrm>
        </p:spPr>
        <p:txBody>
          <a:bodyPr>
            <a:noAutofit/>
          </a:bodyPr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940F-6BE0-4C92-A616-E0AD2EA3DF57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1312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4300" y="642938"/>
            <a:ext cx="3601297" cy="266419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940F-6BE0-4C92-A616-E0AD2EA3DF57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12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88" y="2068513"/>
            <a:ext cx="7648575" cy="1425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375" y="3771900"/>
            <a:ext cx="6299200" cy="1701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493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8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43600" y="1905000"/>
            <a:ext cx="175260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05000"/>
            <a:ext cx="510540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34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036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276725"/>
            <a:ext cx="7648575" cy="1322388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2820988"/>
            <a:ext cx="7648575" cy="14557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4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25908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33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66700"/>
            <a:ext cx="8099425" cy="1109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263" y="1490663"/>
            <a:ext cx="3976687" cy="620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263" y="2111375"/>
            <a:ext cx="3976687" cy="383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0413" y="1490663"/>
            <a:ext cx="3978275" cy="620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0413" y="2111375"/>
            <a:ext cx="3978275" cy="383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58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20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46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65113"/>
            <a:ext cx="2960687" cy="1127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7900" y="265113"/>
            <a:ext cx="5030788" cy="5681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263" y="1392238"/>
            <a:ext cx="2960687" cy="4554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2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713" y="4659313"/>
            <a:ext cx="5399087" cy="5508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713" y="595313"/>
            <a:ext cx="5399087" cy="39925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713" y="5210175"/>
            <a:ext cx="5399087" cy="781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57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05000"/>
            <a:ext cx="6629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90800"/>
            <a:ext cx="7010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7193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71930"/>
          </a:solidFill>
          <a:latin typeface="Arial Black" pitchFamily="34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71930"/>
          </a:solidFill>
          <a:latin typeface="Arial Black" pitchFamily="34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71930"/>
          </a:solidFill>
          <a:latin typeface="Arial Black" pitchFamily="34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71930"/>
          </a:solidFill>
          <a:latin typeface="Arial Black" pitchFamily="34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71930"/>
          </a:solidFill>
          <a:latin typeface="Arial Black" pitchFamily="34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71930"/>
          </a:solidFill>
          <a:latin typeface="Arial Black" pitchFamily="34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71930"/>
          </a:solidFill>
          <a:latin typeface="Arial Black" pitchFamily="34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71930"/>
          </a:solidFill>
          <a:latin typeface="Arial Black" pitchFamily="34" charset="0"/>
        </a:defRPr>
      </a:lvl9pPr>
    </p:titleStyle>
    <p:bodyStyle>
      <a:lvl1pPr marL="292100" indent="-292100"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27635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ill.Farrelly@fahcsia.gov.a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an.boyson@fahcsia.gov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8"/>
          <p:cNvSpPr txBox="1">
            <a:spLocks noChangeArrowheads="1"/>
          </p:cNvSpPr>
          <p:nvPr/>
        </p:nvSpPr>
        <p:spPr bwMode="auto">
          <a:xfrm>
            <a:off x="178495" y="2112616"/>
            <a:ext cx="8137525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AU" sz="4000" dirty="0" smtClean="0">
                <a:solidFill>
                  <a:schemeClr val="bg1"/>
                </a:solidFill>
                <a:latin typeface="Corbel" pitchFamily="34" charset="0"/>
              </a:rPr>
              <a:t>Personal Helpers and Mentors (PHaMs) – </a:t>
            </a:r>
          </a:p>
          <a:p>
            <a:pPr algn="ctr"/>
            <a:r>
              <a:rPr lang="en-AU" sz="4000" dirty="0" smtClean="0">
                <a:solidFill>
                  <a:schemeClr val="bg1"/>
                </a:solidFill>
                <a:latin typeface="Corbel" pitchFamily="34" charset="0"/>
              </a:rPr>
              <a:t>Employment Workshop</a:t>
            </a:r>
            <a:endParaRPr lang="en-AU" sz="4000" dirty="0">
              <a:solidFill>
                <a:schemeClr val="bg1"/>
              </a:solidFill>
              <a:latin typeface="Corbel" pitchFamily="34" charset="0"/>
            </a:endParaRPr>
          </a:p>
          <a:p>
            <a:pPr algn="r"/>
            <a:r>
              <a:rPr lang="en-AU" sz="2800" dirty="0" smtClean="0">
                <a:solidFill>
                  <a:schemeClr val="bg1"/>
                </a:solidFill>
                <a:latin typeface="Times New Roman" pitchFamily="18" charset="0"/>
              </a:rPr>
              <a:t>						</a:t>
            </a:r>
            <a:r>
              <a:rPr lang="en-AU" sz="2800" dirty="0" smtClean="0">
                <a:solidFill>
                  <a:schemeClr val="bg1"/>
                </a:solidFill>
                <a:latin typeface="Corbel" pitchFamily="34" charset="0"/>
              </a:rPr>
              <a:t>Cate McKenzie</a:t>
            </a:r>
            <a:endParaRPr lang="en-AU" sz="2800" dirty="0">
              <a:solidFill>
                <a:schemeClr val="bg1"/>
              </a:solidFill>
              <a:latin typeface="Corbel" pitchFamily="34" charset="0"/>
            </a:endParaRPr>
          </a:p>
          <a:p>
            <a:pPr algn="r"/>
            <a:r>
              <a:rPr lang="en-AU" sz="2800" dirty="0" smtClean="0">
                <a:solidFill>
                  <a:schemeClr val="bg1"/>
                </a:solidFill>
                <a:latin typeface="Corbel" pitchFamily="34" charset="0"/>
              </a:rPr>
              <a:t>					Group Manager /</a:t>
            </a:r>
          </a:p>
          <a:p>
            <a:pPr algn="r"/>
            <a:r>
              <a:rPr lang="en-AU" sz="2800" dirty="0" smtClean="0">
                <a:solidFill>
                  <a:schemeClr val="bg1"/>
                </a:solidFill>
                <a:latin typeface="Corbel" pitchFamily="34" charset="0"/>
              </a:rPr>
              <a:t>Jill Farrelly </a:t>
            </a:r>
          </a:p>
          <a:p>
            <a:pPr algn="r"/>
            <a:r>
              <a:rPr lang="en-AU" sz="2800" dirty="0" smtClean="0">
                <a:solidFill>
                  <a:schemeClr val="bg1"/>
                </a:solidFill>
                <a:latin typeface="Corbel" pitchFamily="34" charset="0"/>
              </a:rPr>
              <a:t>Branch Manager</a:t>
            </a:r>
            <a:endParaRPr lang="en-AU" sz="2800" dirty="0">
              <a:solidFill>
                <a:schemeClr val="bg1"/>
              </a:solidFill>
              <a:latin typeface="Corbel" pitchFamily="34" charset="0"/>
            </a:endParaRPr>
          </a:p>
          <a:p>
            <a:endParaRPr lang="en-AU" sz="28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AU" sz="3200" dirty="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AU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3219" y="5848474"/>
            <a:ext cx="3456384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AU" sz="1800" b="1" dirty="0">
                <a:solidFill>
                  <a:schemeClr val="bg1"/>
                </a:solidFill>
                <a:latin typeface="Corbel" pitchFamily="34" charset="0"/>
              </a:rPr>
              <a:t>A strong and fair society for all Australians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National Mental Health Reform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63800"/>
            <a:ext cx="7010400" cy="3065463"/>
          </a:xfrm>
        </p:spPr>
        <p:txBody>
          <a:bodyPr/>
          <a:lstStyle/>
          <a:p>
            <a:pPr>
              <a:lnSpc>
                <a:spcPts val="2500"/>
              </a:lnSpc>
              <a:spcAft>
                <a:spcPct val="50000"/>
              </a:spcAft>
            </a:pPr>
            <a:r>
              <a:rPr lang="en-AU" dirty="0"/>
              <a:t>$2.2 billion </a:t>
            </a:r>
            <a:r>
              <a:rPr lang="en-AU" dirty="0" smtClean="0"/>
              <a:t>investment</a:t>
            </a:r>
            <a:endParaRPr lang="en-AU" dirty="0"/>
          </a:p>
          <a:p>
            <a:pPr>
              <a:lnSpc>
                <a:spcPts val="2500"/>
              </a:lnSpc>
              <a:spcAft>
                <a:spcPct val="50000"/>
              </a:spcAft>
            </a:pPr>
            <a:r>
              <a:rPr lang="en-AU" dirty="0" smtClean="0"/>
              <a:t>FaHCSIA </a:t>
            </a:r>
            <a:r>
              <a:rPr lang="en-AU" dirty="0"/>
              <a:t>will deliver 3 of the 18 Budget </a:t>
            </a:r>
            <a:r>
              <a:rPr lang="en-AU" dirty="0" smtClean="0"/>
              <a:t>measures</a:t>
            </a:r>
            <a:endParaRPr lang="en-AU" dirty="0"/>
          </a:p>
          <a:p>
            <a:pPr>
              <a:lnSpc>
                <a:spcPts val="2500"/>
              </a:lnSpc>
              <a:spcAft>
                <a:spcPct val="50000"/>
              </a:spcAft>
            </a:pPr>
            <a:r>
              <a:rPr lang="en-AU" dirty="0" smtClean="0"/>
              <a:t>Targeted </a:t>
            </a:r>
            <a:r>
              <a:rPr lang="en-AU" dirty="0"/>
              <a:t>Community Care Program expanded with $269.3 million over 5 </a:t>
            </a:r>
            <a:r>
              <a:rPr lang="en-AU" dirty="0" smtClean="0"/>
              <a:t>years</a:t>
            </a:r>
          </a:p>
          <a:p>
            <a:pPr>
              <a:lnSpc>
                <a:spcPts val="2500"/>
              </a:lnSpc>
              <a:spcAft>
                <a:spcPct val="50000"/>
              </a:spcAft>
            </a:pPr>
            <a:r>
              <a:rPr lang="en-AU" dirty="0" smtClean="0"/>
              <a:t>$154 million to expand PHaMs with $50 million targeted to help people on DSP/Income Support engage with employment services</a:t>
            </a:r>
          </a:p>
          <a:p>
            <a:pPr marL="0" indent="0">
              <a:lnSpc>
                <a:spcPts val="2500"/>
              </a:lnSpc>
              <a:spcAft>
                <a:spcPct val="50000"/>
              </a:spcAft>
              <a:buNone/>
            </a:pPr>
            <a:endParaRPr lang="en-AU" dirty="0" smtClean="0"/>
          </a:p>
          <a:p>
            <a:pPr>
              <a:lnSpc>
                <a:spcPts val="2500"/>
              </a:lnSpc>
              <a:spcAft>
                <a:spcPct val="50000"/>
              </a:spcAft>
            </a:pPr>
            <a:endParaRPr lang="en-AU" dirty="0"/>
          </a:p>
          <a:p>
            <a:pPr>
              <a:buFontTx/>
              <a:buChar char="•"/>
            </a:pPr>
            <a:endParaRPr lang="en-AU" dirty="0" smtClean="0"/>
          </a:p>
          <a:p>
            <a:pPr>
              <a:buFontTx/>
              <a:buChar char="•"/>
            </a:pPr>
            <a:endParaRPr lang="en-AU" dirty="0" smtClean="0"/>
          </a:p>
          <a:p>
            <a:pPr>
              <a:buFontTx/>
              <a:buNone/>
            </a:pPr>
            <a:endParaRPr lang="en-AU" dirty="0" smtClean="0"/>
          </a:p>
          <a:p>
            <a:pPr>
              <a:buFontTx/>
              <a:buChar char="•"/>
            </a:pPr>
            <a:endParaRPr lang="en-AU" dirty="0" smtClean="0"/>
          </a:p>
          <a:p>
            <a:pPr>
              <a:buFontTx/>
              <a:buNone/>
            </a:pPr>
            <a:endParaRPr lang="en-A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Integrated Community Services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Range of programs and services achieving positive employment outcomes</a:t>
            </a:r>
          </a:p>
          <a:p>
            <a:r>
              <a:rPr lang="en-AU" dirty="0" smtClean="0"/>
              <a:t>Community supports around housing, finance, substance abuse, family breakdown, social inclusion </a:t>
            </a:r>
            <a:r>
              <a:rPr lang="en-AU" dirty="0" err="1" smtClean="0"/>
              <a:t>etc</a:t>
            </a:r>
            <a:endParaRPr lang="en-AU" dirty="0" smtClean="0"/>
          </a:p>
          <a:p>
            <a:r>
              <a:rPr lang="en-AU" dirty="0" smtClean="0"/>
              <a:t>Holistic approach and integrated community services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35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Personal Helpers and Mentors (PHaMs)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010400" cy="3545706"/>
          </a:xfrm>
        </p:spPr>
        <p:txBody>
          <a:bodyPr/>
          <a:lstStyle/>
          <a:p>
            <a:r>
              <a:rPr lang="en-AU" dirty="0" smtClean="0"/>
              <a:t>Strengths based, recovery approach </a:t>
            </a:r>
          </a:p>
          <a:p>
            <a:r>
              <a:rPr lang="en-AU" dirty="0" smtClean="0"/>
              <a:t>One-on-one support</a:t>
            </a:r>
          </a:p>
          <a:p>
            <a:r>
              <a:rPr lang="en-AU" dirty="0" smtClean="0"/>
              <a:t>Empowerment and building resistance</a:t>
            </a:r>
          </a:p>
          <a:p>
            <a:r>
              <a:rPr lang="en-AU" dirty="0" smtClean="0"/>
              <a:t>Coordinated and integrated service delivery</a:t>
            </a:r>
          </a:p>
          <a:p>
            <a:r>
              <a:rPr lang="en-AU" dirty="0" smtClean="0"/>
              <a:t>Individual Recovery Plans</a:t>
            </a:r>
          </a:p>
          <a:p>
            <a:r>
              <a:rPr lang="en-AU" dirty="0" smtClean="0"/>
              <a:t>Navigating the service system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dirty="0" smtClean="0"/>
              <a:t>PHaMs Referral Pathway</a:t>
            </a:r>
            <a:r>
              <a:rPr lang="en-AU" sz="1200" dirty="0" smtClean="0"/>
              <a:t/>
            </a:r>
            <a:br>
              <a:rPr lang="en-AU" sz="1200" dirty="0" smtClean="0"/>
            </a:br>
            <a:r>
              <a:rPr lang="en-AU" sz="1200" dirty="0" smtClean="0"/>
              <a:t/>
            </a:r>
            <a:br>
              <a:rPr lang="en-AU" sz="1200" dirty="0" smtClean="0"/>
            </a:br>
            <a:r>
              <a:rPr lang="en-AU" sz="1500" dirty="0" smtClean="0">
                <a:solidFill>
                  <a:schemeClr val="tx1"/>
                </a:solidFill>
                <a:latin typeface="+mn-lt"/>
              </a:rPr>
              <a:t>Participants </a:t>
            </a:r>
            <a:r>
              <a:rPr lang="en-AU" sz="1500" dirty="0">
                <a:solidFill>
                  <a:schemeClr val="tx1"/>
                </a:solidFill>
                <a:latin typeface="+mn-lt"/>
              </a:rPr>
              <a:t>in PHaMs were referred from a range of community services</a:t>
            </a:r>
            <a:r>
              <a:rPr lang="en-AU" sz="1500" dirty="0" smtClean="0">
                <a:solidFill>
                  <a:schemeClr val="tx1"/>
                </a:solidFill>
                <a:latin typeface="+mn-lt"/>
              </a:rPr>
              <a:t>.  The </a:t>
            </a:r>
            <a:r>
              <a:rPr lang="en-AU" sz="1500" dirty="0">
                <a:solidFill>
                  <a:schemeClr val="tx1"/>
                </a:solidFill>
                <a:latin typeface="+mn-lt"/>
              </a:rPr>
              <a:t>major </a:t>
            </a:r>
            <a:r>
              <a:rPr lang="en-AU" sz="15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AU" sz="1500" dirty="0" smtClean="0">
                <a:solidFill>
                  <a:schemeClr val="tx1"/>
                </a:solidFill>
                <a:latin typeface="+mn-lt"/>
              </a:rPr>
            </a:br>
            <a:r>
              <a:rPr lang="en-AU" sz="1500" dirty="0" smtClean="0">
                <a:solidFill>
                  <a:schemeClr val="tx1"/>
                </a:solidFill>
                <a:latin typeface="+mn-lt"/>
              </a:rPr>
              <a:t>referral </a:t>
            </a:r>
            <a:r>
              <a:rPr lang="en-AU" sz="1500" dirty="0">
                <a:solidFill>
                  <a:schemeClr val="tx1"/>
                </a:solidFill>
                <a:latin typeface="+mn-lt"/>
              </a:rPr>
              <a:t>pathways for participants active in 2010–11 included: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661203"/>
              </p:ext>
            </p:extLst>
          </p:nvPr>
        </p:nvGraphicFramePr>
        <p:xfrm>
          <a:off x="610543" y="3328194"/>
          <a:ext cx="7344815" cy="280831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646905"/>
                <a:gridCol w="1402656"/>
                <a:gridCol w="2295254"/>
              </a:tblGrid>
              <a:tr h="35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chemeClr val="tx1"/>
                          </a:solidFill>
                          <a:effectLst/>
                        </a:rPr>
                        <a:t>Referral Pathways</a:t>
                      </a:r>
                      <a:endParaRPr lang="en-AU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AU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500" dirty="0">
                          <a:solidFill>
                            <a:schemeClr val="tx1"/>
                          </a:solidFill>
                          <a:effectLst/>
                        </a:rPr>
                        <a:t>Number of Participants</a:t>
                      </a:r>
                      <a:endParaRPr lang="en-AU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1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Specialised Mental Health Services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31%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3,680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1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Self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17%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1,995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1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Other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9%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1,088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1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Community Health Centres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8%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918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1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Housing/Homelessness Service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6%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720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1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>
                          <a:effectLst/>
                        </a:rPr>
                        <a:t>Family, Friend, Carer</a:t>
                      </a:r>
                      <a:endParaRPr lang="en-AU" sz="13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5%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655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1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Employment Services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6%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300" dirty="0">
                          <a:effectLst/>
                        </a:rPr>
                        <a:t>674</a:t>
                      </a:r>
                      <a:endParaRPr lang="en-AU" sz="13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3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51" y="1744018"/>
            <a:ext cx="6629400" cy="460375"/>
          </a:xfrm>
        </p:spPr>
        <p:txBody>
          <a:bodyPr/>
          <a:lstStyle/>
          <a:p>
            <a:r>
              <a:rPr lang="en-AU" dirty="0" smtClean="0"/>
              <a:t>Mental Illness and employment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51" y="2392090"/>
            <a:ext cx="7010400" cy="3600400"/>
          </a:xfrm>
        </p:spPr>
        <p:txBody>
          <a:bodyPr/>
          <a:lstStyle/>
          <a:p>
            <a:endParaRPr lang="en-AU" dirty="0" smtClean="0"/>
          </a:p>
          <a:p>
            <a:pPr eaLnBrk="1" hangingPunct="1"/>
            <a:r>
              <a:rPr lang="en-AU" dirty="0"/>
              <a:t>Positive mental health through employment</a:t>
            </a:r>
          </a:p>
          <a:p>
            <a:pPr eaLnBrk="1" hangingPunct="1"/>
            <a:r>
              <a:rPr lang="en-AU" dirty="0"/>
              <a:t>Increased social inclusion, self-esteem and social skills</a:t>
            </a:r>
          </a:p>
          <a:p>
            <a:pPr eaLnBrk="1" hangingPunct="1"/>
            <a:r>
              <a:rPr lang="en-AU" dirty="0"/>
              <a:t>Facilitates recovery</a:t>
            </a:r>
          </a:p>
          <a:p>
            <a:pPr eaLnBrk="1" hangingPunct="1"/>
            <a:r>
              <a:rPr lang="en-AU" dirty="0"/>
              <a:t>Capacity and desire for work</a:t>
            </a:r>
          </a:p>
          <a:p>
            <a:pPr eaLnBrk="1" hangingPunct="1"/>
            <a:r>
              <a:rPr lang="en-AU" dirty="0"/>
              <a:t>Barriers to engaging in work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01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sz="2400" dirty="0" smtClean="0"/>
              <a:t>What </a:t>
            </a:r>
            <a:r>
              <a:rPr lang="en-AU" sz="2400" dirty="0"/>
              <a:t>is the PHaMs Employment Measure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51" y="2608114"/>
            <a:ext cx="7010400" cy="2903438"/>
          </a:xfrm>
        </p:spPr>
        <p:txBody>
          <a:bodyPr/>
          <a:lstStyle/>
          <a:p>
            <a:r>
              <a:rPr lang="en-AU" dirty="0" smtClean="0"/>
              <a:t>Provide support for up to 1,200 income support or Disability Support Pension recipients</a:t>
            </a:r>
          </a:p>
          <a:p>
            <a:r>
              <a:rPr lang="en-AU" dirty="0" smtClean="0"/>
              <a:t>Greater focus on employment outcomes</a:t>
            </a:r>
          </a:p>
          <a:p>
            <a:r>
              <a:rPr lang="en-AU" dirty="0" smtClean="0"/>
              <a:t>Sustain recovery and build capacity</a:t>
            </a:r>
          </a:p>
          <a:p>
            <a:r>
              <a:rPr lang="en-AU" dirty="0" smtClean="0"/>
              <a:t>Assist people to manage their mental illness</a:t>
            </a:r>
          </a:p>
          <a:p>
            <a:r>
              <a:rPr lang="en-AU" dirty="0" smtClean="0"/>
              <a:t>Concurrent and complementary support</a:t>
            </a:r>
          </a:p>
          <a:p>
            <a:pPr>
              <a:lnSpc>
                <a:spcPct val="150000"/>
              </a:lnSpc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89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51" y="1744018"/>
            <a:ext cx="6629400" cy="460375"/>
          </a:xfrm>
        </p:spPr>
        <p:txBody>
          <a:bodyPr/>
          <a:lstStyle/>
          <a:p>
            <a:r>
              <a:rPr lang="en-AU" dirty="0" smtClean="0"/>
              <a:t>PHaMs employment measure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51" y="2392090"/>
            <a:ext cx="7010400" cy="3600400"/>
          </a:xfrm>
        </p:spPr>
        <p:txBody>
          <a:bodyPr/>
          <a:lstStyle/>
          <a:p>
            <a:endParaRPr lang="en-AU" dirty="0"/>
          </a:p>
          <a:p>
            <a:r>
              <a:rPr lang="en-AU" dirty="0" smtClean="0"/>
              <a:t>Work closely with employment providers</a:t>
            </a:r>
          </a:p>
          <a:p>
            <a:r>
              <a:rPr lang="en-AU" dirty="0" smtClean="0"/>
              <a:t>Build on successful partnerships that increase employment outcomes</a:t>
            </a:r>
          </a:p>
          <a:p>
            <a:r>
              <a:rPr lang="en-AU" dirty="0" smtClean="0"/>
              <a:t>Local-level arrangements between mental health and employment providers</a:t>
            </a:r>
            <a:endParaRPr lang="en-AU" dirty="0"/>
          </a:p>
          <a:p>
            <a:r>
              <a:rPr lang="en-AU" dirty="0" smtClean="0"/>
              <a:t>Holistic and complementary service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60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Contact Details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Jill Farrelly</a:t>
            </a:r>
          </a:p>
          <a:p>
            <a:r>
              <a:rPr lang="en-AU" dirty="0" smtClean="0"/>
              <a:t>Mental Health Branch</a:t>
            </a:r>
          </a:p>
          <a:p>
            <a:r>
              <a:rPr lang="en-AU" dirty="0" smtClean="0"/>
              <a:t>Email: </a:t>
            </a:r>
            <a:r>
              <a:rPr lang="en-AU" dirty="0" smtClean="0">
                <a:hlinkClick r:id="rId3"/>
              </a:rPr>
              <a:t>Jill.Farrelly@fahcsia.gov.au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Ian Boyson</a:t>
            </a:r>
          </a:p>
          <a:p>
            <a:r>
              <a:rPr lang="en-AU" dirty="0" smtClean="0"/>
              <a:t>Mental Health Branch</a:t>
            </a:r>
          </a:p>
          <a:p>
            <a:r>
              <a:rPr lang="en-AU" dirty="0" smtClean="0"/>
              <a:t>Email: </a:t>
            </a:r>
            <a:r>
              <a:rPr lang="en-AU" dirty="0" smtClean="0">
                <a:hlinkClick r:id="rId4"/>
              </a:rPr>
              <a:t>ian.boyson@fahcsia.gov.au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Times" pitchFamily="18" charset="0"/>
              <a:buNone/>
            </a:pPr>
            <a:r>
              <a:rPr lang="en-A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1895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HCSIA_Template">
  <a:themeElements>
    <a:clrScheme name="FaHCSIA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aHCSIA_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FaHCSIA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HCSIA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HCSIA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HCSIA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HCSIA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HCSIA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HCSIA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HCSIA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HCSIA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HCSIA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HCSIA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HCSIA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7568</TotalTime>
  <Words>304</Words>
  <Application>Microsoft Office PowerPoint</Application>
  <PresentationFormat>Custom</PresentationFormat>
  <Paragraphs>99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FaHCSIA_Template</vt:lpstr>
      <vt:lpstr>PowerPoint Presentation</vt:lpstr>
      <vt:lpstr>National Mental Health Reform</vt:lpstr>
      <vt:lpstr>Integrated Community Services </vt:lpstr>
      <vt:lpstr>Personal Helpers and Mentors (PHaMs)</vt:lpstr>
      <vt:lpstr>PHaMs Referral Pathway  Participants in PHaMs were referred from a range of community services.  The major  referral pathways for participants active in 2010–11 included: </vt:lpstr>
      <vt:lpstr>Mental Illness and employment</vt:lpstr>
      <vt:lpstr>What is the PHaMs Employment Measure  </vt:lpstr>
      <vt:lpstr>PHaMs employment measure</vt:lpstr>
      <vt:lpstr>Contact Details</vt:lpstr>
    </vt:vector>
  </TitlesOfParts>
  <Company>Families, Community Services and Indigenous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Barrenger</dc:creator>
  <cp:lastModifiedBy>Policy</cp:lastModifiedBy>
  <cp:revision>267</cp:revision>
  <cp:lastPrinted>2012-05-01T05:48:35Z</cp:lastPrinted>
  <dcterms:created xsi:type="dcterms:W3CDTF">2008-02-01T00:14:47Z</dcterms:created>
  <dcterms:modified xsi:type="dcterms:W3CDTF">2012-05-08T05:42:48Z</dcterms:modified>
</cp:coreProperties>
</file>